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ppt/diagrams/quickStyle7.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Default Extension="wav" ContentType="audio/wav"/>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handoutMasterIdLst>
    <p:handoutMasterId r:id="rId25"/>
  </p:handoutMasterIdLst>
  <p:sldIdLst>
    <p:sldId id="256" r:id="rId2"/>
    <p:sldId id="259" r:id="rId3"/>
    <p:sldId id="257" r:id="rId4"/>
    <p:sldId id="258" r:id="rId5"/>
    <p:sldId id="278" r:id="rId6"/>
    <p:sldId id="263" r:id="rId7"/>
    <p:sldId id="279" r:id="rId8"/>
    <p:sldId id="276" r:id="rId9"/>
    <p:sldId id="277" r:id="rId10"/>
    <p:sldId id="265" r:id="rId11"/>
    <p:sldId id="267" r:id="rId12"/>
    <p:sldId id="269" r:id="rId13"/>
    <p:sldId id="271" r:id="rId14"/>
    <p:sldId id="273" r:id="rId15"/>
    <p:sldId id="275" r:id="rId16"/>
    <p:sldId id="280" r:id="rId17"/>
    <p:sldId id="281" r:id="rId18"/>
    <p:sldId id="282" r:id="rId19"/>
    <p:sldId id="283" r:id="rId20"/>
    <p:sldId id="284" r:id="rId21"/>
    <p:sldId id="285" r:id="rId22"/>
    <p:sldId id="286"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a:srgbClr val="B9FCA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41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ABDAF4-9E5B-42A8-9687-0FC303BA7E83}" type="doc">
      <dgm:prSet loTypeId="urn:microsoft.com/office/officeart/2005/8/layout/gear1" loCatId="cycle" qsTypeId="urn:microsoft.com/office/officeart/2005/8/quickstyle/simple1" qsCatId="simple" csTypeId="urn:microsoft.com/office/officeart/2005/8/colors/accent1_2" csCatId="accent1" phldr="1"/>
      <dgm:spPr/>
    </dgm:pt>
    <dgm:pt modelId="{DEA4A354-6633-410E-8300-5F5907A59AFC}">
      <dgm:prSet phldrT="[Text]"/>
      <dgm:spPr>
        <a:solidFill>
          <a:srgbClr val="00B050"/>
        </a:solidFill>
      </dgm:spPr>
      <dgm:t>
        <a:bodyPr/>
        <a:lstStyle/>
        <a:p>
          <a:r>
            <a:rPr lang="en-ZA" dirty="0" smtClean="0"/>
            <a:t>Text Book: Critical Reasoning &amp; the Art of Argumentation</a:t>
          </a:r>
          <a:endParaRPr lang="en-ZA" dirty="0"/>
        </a:p>
      </dgm:t>
    </dgm:pt>
    <dgm:pt modelId="{64A360AE-B904-4F74-BFBF-25CAE733FCBC}" type="parTrans" cxnId="{47D71CB4-F294-45F5-836D-0809C75ADFFE}">
      <dgm:prSet/>
      <dgm:spPr/>
      <dgm:t>
        <a:bodyPr/>
        <a:lstStyle/>
        <a:p>
          <a:endParaRPr lang="en-ZA"/>
        </a:p>
      </dgm:t>
    </dgm:pt>
    <dgm:pt modelId="{987B63BD-5B5C-4DF2-B0B0-F39208B6F3AB}" type="sibTrans" cxnId="{47D71CB4-F294-45F5-836D-0809C75ADFFE}">
      <dgm:prSet/>
      <dgm:spPr/>
      <dgm:t>
        <a:bodyPr/>
        <a:lstStyle/>
        <a:p>
          <a:endParaRPr lang="en-ZA" dirty="0"/>
        </a:p>
      </dgm:t>
    </dgm:pt>
    <dgm:pt modelId="{39BE698E-AF1E-4C98-9478-0957B56157B7}">
      <dgm:prSet phldrT="[Text]"/>
      <dgm:spPr>
        <a:solidFill>
          <a:srgbClr val="00B0F0"/>
        </a:solidFill>
      </dgm:spPr>
      <dgm:t>
        <a:bodyPr/>
        <a:lstStyle/>
        <a:p>
          <a:r>
            <a:rPr lang="en-ZA" b="1" dirty="0" smtClean="0"/>
            <a:t>Study Guide</a:t>
          </a:r>
          <a:endParaRPr lang="en-ZA" b="1" dirty="0"/>
        </a:p>
      </dgm:t>
    </dgm:pt>
    <dgm:pt modelId="{3A240B06-440E-405C-80EC-6F83C91C18AC}" type="parTrans" cxnId="{82FA18A0-A45C-44DA-B087-AF5B3C8E42F3}">
      <dgm:prSet/>
      <dgm:spPr/>
      <dgm:t>
        <a:bodyPr/>
        <a:lstStyle/>
        <a:p>
          <a:endParaRPr lang="en-ZA"/>
        </a:p>
      </dgm:t>
    </dgm:pt>
    <dgm:pt modelId="{85BE965E-0579-495F-89FC-3ECB3BEEFFE1}" type="sibTrans" cxnId="{82FA18A0-A45C-44DA-B087-AF5B3C8E42F3}">
      <dgm:prSet/>
      <dgm:spPr/>
      <dgm:t>
        <a:bodyPr/>
        <a:lstStyle/>
        <a:p>
          <a:endParaRPr lang="en-ZA" dirty="0"/>
        </a:p>
      </dgm:t>
    </dgm:pt>
    <dgm:pt modelId="{E20D6911-0413-4910-B090-9F651AFDB149}">
      <dgm:prSet phldrT="[Text]"/>
      <dgm:spPr>
        <a:solidFill>
          <a:srgbClr val="FF0000"/>
        </a:solidFill>
      </dgm:spPr>
      <dgm:t>
        <a:bodyPr/>
        <a:lstStyle/>
        <a:p>
          <a:r>
            <a:rPr lang="en-ZA" b="1" dirty="0" smtClean="0"/>
            <a:t>Tutorial Letter 101</a:t>
          </a:r>
          <a:endParaRPr lang="en-ZA" b="1" dirty="0"/>
        </a:p>
      </dgm:t>
    </dgm:pt>
    <dgm:pt modelId="{092B428A-B173-4C27-8B19-F9EBFFB20923}" type="parTrans" cxnId="{FD941E93-F904-41EE-BCCB-979690C8387D}">
      <dgm:prSet/>
      <dgm:spPr/>
      <dgm:t>
        <a:bodyPr/>
        <a:lstStyle/>
        <a:p>
          <a:endParaRPr lang="en-ZA"/>
        </a:p>
      </dgm:t>
    </dgm:pt>
    <dgm:pt modelId="{CF11FEBF-EA55-45C8-8290-07790A6E50D4}" type="sibTrans" cxnId="{FD941E93-F904-41EE-BCCB-979690C8387D}">
      <dgm:prSet/>
      <dgm:spPr/>
      <dgm:t>
        <a:bodyPr/>
        <a:lstStyle/>
        <a:p>
          <a:endParaRPr lang="en-ZA" dirty="0"/>
        </a:p>
      </dgm:t>
    </dgm:pt>
    <dgm:pt modelId="{BFE18CAB-D613-40B9-8349-229E4C03BEC6}" type="pres">
      <dgm:prSet presAssocID="{E2ABDAF4-9E5B-42A8-9687-0FC303BA7E83}" presName="composite" presStyleCnt="0">
        <dgm:presLayoutVars>
          <dgm:chMax val="3"/>
          <dgm:animLvl val="lvl"/>
          <dgm:resizeHandles val="exact"/>
        </dgm:presLayoutVars>
      </dgm:prSet>
      <dgm:spPr/>
    </dgm:pt>
    <dgm:pt modelId="{15737B69-A20A-40FE-A58B-8E51B67F7503}" type="pres">
      <dgm:prSet presAssocID="{DEA4A354-6633-410E-8300-5F5907A59AFC}" presName="gear1" presStyleLbl="node1" presStyleIdx="0" presStyleCnt="3">
        <dgm:presLayoutVars>
          <dgm:chMax val="1"/>
          <dgm:bulletEnabled val="1"/>
        </dgm:presLayoutVars>
      </dgm:prSet>
      <dgm:spPr/>
      <dgm:t>
        <a:bodyPr/>
        <a:lstStyle/>
        <a:p>
          <a:endParaRPr lang="en-ZA"/>
        </a:p>
      </dgm:t>
    </dgm:pt>
    <dgm:pt modelId="{11FBC88B-D16D-43CE-B029-255C8789AAB6}" type="pres">
      <dgm:prSet presAssocID="{DEA4A354-6633-410E-8300-5F5907A59AFC}" presName="gear1srcNode" presStyleLbl="node1" presStyleIdx="0" presStyleCnt="3"/>
      <dgm:spPr/>
    </dgm:pt>
    <dgm:pt modelId="{FEDA9FCB-8B42-4721-87EC-6C9F1BF81014}" type="pres">
      <dgm:prSet presAssocID="{DEA4A354-6633-410E-8300-5F5907A59AFC}" presName="gear1dstNode" presStyleLbl="node1" presStyleIdx="0" presStyleCnt="3"/>
      <dgm:spPr/>
    </dgm:pt>
    <dgm:pt modelId="{C6C25D2E-CFA4-4CFB-8FCB-EA4EF2A0DF04}" type="pres">
      <dgm:prSet presAssocID="{39BE698E-AF1E-4C98-9478-0957B56157B7}" presName="gear2" presStyleLbl="node1" presStyleIdx="1" presStyleCnt="3">
        <dgm:presLayoutVars>
          <dgm:chMax val="1"/>
          <dgm:bulletEnabled val="1"/>
        </dgm:presLayoutVars>
      </dgm:prSet>
      <dgm:spPr/>
    </dgm:pt>
    <dgm:pt modelId="{4A730256-B7B9-4597-AF0C-25501DAFE18B}" type="pres">
      <dgm:prSet presAssocID="{39BE698E-AF1E-4C98-9478-0957B56157B7}" presName="gear2srcNode" presStyleLbl="node1" presStyleIdx="1" presStyleCnt="3"/>
      <dgm:spPr/>
    </dgm:pt>
    <dgm:pt modelId="{4D90E3F8-DE2C-429F-A791-55E07CE4DD9C}" type="pres">
      <dgm:prSet presAssocID="{39BE698E-AF1E-4C98-9478-0957B56157B7}" presName="gear2dstNode" presStyleLbl="node1" presStyleIdx="1" presStyleCnt="3"/>
      <dgm:spPr/>
    </dgm:pt>
    <dgm:pt modelId="{1B993541-6066-458B-ABFB-87471764A665}" type="pres">
      <dgm:prSet presAssocID="{E20D6911-0413-4910-B090-9F651AFDB149}" presName="gear3" presStyleLbl="node1" presStyleIdx="2" presStyleCnt="3"/>
      <dgm:spPr/>
      <dgm:t>
        <a:bodyPr/>
        <a:lstStyle/>
        <a:p>
          <a:endParaRPr lang="en-ZA"/>
        </a:p>
      </dgm:t>
    </dgm:pt>
    <dgm:pt modelId="{EA27BB9D-1FB1-4ED8-A6DA-12C9909E5C53}" type="pres">
      <dgm:prSet presAssocID="{E20D6911-0413-4910-B090-9F651AFDB149}" presName="gear3tx" presStyleLbl="node1" presStyleIdx="2" presStyleCnt="3">
        <dgm:presLayoutVars>
          <dgm:chMax val="1"/>
          <dgm:bulletEnabled val="1"/>
        </dgm:presLayoutVars>
      </dgm:prSet>
      <dgm:spPr/>
      <dgm:t>
        <a:bodyPr/>
        <a:lstStyle/>
        <a:p>
          <a:endParaRPr lang="en-ZA"/>
        </a:p>
      </dgm:t>
    </dgm:pt>
    <dgm:pt modelId="{880F6763-9110-47F4-B574-18661A965A01}" type="pres">
      <dgm:prSet presAssocID="{E20D6911-0413-4910-B090-9F651AFDB149}" presName="gear3srcNode" presStyleLbl="node1" presStyleIdx="2" presStyleCnt="3"/>
      <dgm:spPr/>
    </dgm:pt>
    <dgm:pt modelId="{7174BE83-0A37-4D2F-86CD-824999EACDF7}" type="pres">
      <dgm:prSet presAssocID="{E20D6911-0413-4910-B090-9F651AFDB149}" presName="gear3dstNode" presStyleLbl="node1" presStyleIdx="2" presStyleCnt="3"/>
      <dgm:spPr/>
    </dgm:pt>
    <dgm:pt modelId="{E4E182C4-E56B-4BB8-8144-C18F1A2C1B20}" type="pres">
      <dgm:prSet presAssocID="{987B63BD-5B5C-4DF2-B0B0-F39208B6F3AB}" presName="connector1" presStyleLbl="sibTrans2D1" presStyleIdx="0" presStyleCnt="3"/>
      <dgm:spPr/>
    </dgm:pt>
    <dgm:pt modelId="{11324120-0BA8-4D7F-B029-F268C206F3AB}" type="pres">
      <dgm:prSet presAssocID="{85BE965E-0579-495F-89FC-3ECB3BEEFFE1}" presName="connector2" presStyleLbl="sibTrans2D1" presStyleIdx="1" presStyleCnt="3"/>
      <dgm:spPr/>
    </dgm:pt>
    <dgm:pt modelId="{330DD707-0828-41EB-BFF6-4ADCEC866411}" type="pres">
      <dgm:prSet presAssocID="{CF11FEBF-EA55-45C8-8290-07790A6E50D4}" presName="connector3" presStyleLbl="sibTrans2D1" presStyleIdx="2" presStyleCnt="3"/>
      <dgm:spPr/>
    </dgm:pt>
  </dgm:ptLst>
  <dgm:cxnLst>
    <dgm:cxn modelId="{8E1B8188-D63D-4793-A3ED-A5FA536A3362}" type="presOf" srcId="{39BE698E-AF1E-4C98-9478-0957B56157B7}" destId="{4D90E3F8-DE2C-429F-A791-55E07CE4DD9C}" srcOrd="2" destOrd="0" presId="urn:microsoft.com/office/officeart/2005/8/layout/gear1"/>
    <dgm:cxn modelId="{72F3F4DD-5698-4F1F-84F9-98F899E153E3}" type="presOf" srcId="{DEA4A354-6633-410E-8300-5F5907A59AFC}" destId="{FEDA9FCB-8B42-4721-87EC-6C9F1BF81014}" srcOrd="2" destOrd="0" presId="urn:microsoft.com/office/officeart/2005/8/layout/gear1"/>
    <dgm:cxn modelId="{F139CC5F-A7DE-4D1C-83A3-4B0796F7534C}" type="presOf" srcId="{E20D6911-0413-4910-B090-9F651AFDB149}" destId="{7174BE83-0A37-4D2F-86CD-824999EACDF7}" srcOrd="3" destOrd="0" presId="urn:microsoft.com/office/officeart/2005/8/layout/gear1"/>
    <dgm:cxn modelId="{82FA18A0-A45C-44DA-B087-AF5B3C8E42F3}" srcId="{E2ABDAF4-9E5B-42A8-9687-0FC303BA7E83}" destId="{39BE698E-AF1E-4C98-9478-0957B56157B7}" srcOrd="1" destOrd="0" parTransId="{3A240B06-440E-405C-80EC-6F83C91C18AC}" sibTransId="{85BE965E-0579-495F-89FC-3ECB3BEEFFE1}"/>
    <dgm:cxn modelId="{B50A9176-33E3-426D-9069-824E599945C3}" type="presOf" srcId="{39BE698E-AF1E-4C98-9478-0957B56157B7}" destId="{4A730256-B7B9-4597-AF0C-25501DAFE18B}" srcOrd="1" destOrd="0" presId="urn:microsoft.com/office/officeart/2005/8/layout/gear1"/>
    <dgm:cxn modelId="{A1367A2A-7198-4504-810E-5559DAD9367C}" type="presOf" srcId="{DEA4A354-6633-410E-8300-5F5907A59AFC}" destId="{11FBC88B-D16D-43CE-B029-255C8789AAB6}" srcOrd="1" destOrd="0" presId="urn:microsoft.com/office/officeart/2005/8/layout/gear1"/>
    <dgm:cxn modelId="{47D71CB4-F294-45F5-836D-0809C75ADFFE}" srcId="{E2ABDAF4-9E5B-42A8-9687-0FC303BA7E83}" destId="{DEA4A354-6633-410E-8300-5F5907A59AFC}" srcOrd="0" destOrd="0" parTransId="{64A360AE-B904-4F74-BFBF-25CAE733FCBC}" sibTransId="{987B63BD-5B5C-4DF2-B0B0-F39208B6F3AB}"/>
    <dgm:cxn modelId="{64A60F9E-49EC-4853-AEC7-5C921ECBA7C0}" type="presOf" srcId="{987B63BD-5B5C-4DF2-B0B0-F39208B6F3AB}" destId="{E4E182C4-E56B-4BB8-8144-C18F1A2C1B20}" srcOrd="0" destOrd="0" presId="urn:microsoft.com/office/officeart/2005/8/layout/gear1"/>
    <dgm:cxn modelId="{ABAE7A69-C12F-47F1-A8EA-0BBEE0486A35}" type="presOf" srcId="{DEA4A354-6633-410E-8300-5F5907A59AFC}" destId="{15737B69-A20A-40FE-A58B-8E51B67F7503}" srcOrd="0" destOrd="0" presId="urn:microsoft.com/office/officeart/2005/8/layout/gear1"/>
    <dgm:cxn modelId="{E0E4A734-7040-4190-B739-38F462DB6B2E}" type="presOf" srcId="{E20D6911-0413-4910-B090-9F651AFDB149}" destId="{880F6763-9110-47F4-B574-18661A965A01}" srcOrd="2" destOrd="0" presId="urn:microsoft.com/office/officeart/2005/8/layout/gear1"/>
    <dgm:cxn modelId="{FD941E93-F904-41EE-BCCB-979690C8387D}" srcId="{E2ABDAF4-9E5B-42A8-9687-0FC303BA7E83}" destId="{E20D6911-0413-4910-B090-9F651AFDB149}" srcOrd="2" destOrd="0" parTransId="{092B428A-B173-4C27-8B19-F9EBFFB20923}" sibTransId="{CF11FEBF-EA55-45C8-8290-07790A6E50D4}"/>
    <dgm:cxn modelId="{EF131577-5892-4992-A044-1770A0021A1C}" type="presOf" srcId="{CF11FEBF-EA55-45C8-8290-07790A6E50D4}" destId="{330DD707-0828-41EB-BFF6-4ADCEC866411}" srcOrd="0" destOrd="0" presId="urn:microsoft.com/office/officeart/2005/8/layout/gear1"/>
    <dgm:cxn modelId="{2CAF5154-05D0-4E9D-BBFF-724EE167E8D8}" type="presOf" srcId="{39BE698E-AF1E-4C98-9478-0957B56157B7}" destId="{C6C25D2E-CFA4-4CFB-8FCB-EA4EF2A0DF04}" srcOrd="0" destOrd="0" presId="urn:microsoft.com/office/officeart/2005/8/layout/gear1"/>
    <dgm:cxn modelId="{0E52528B-88A0-4D67-8A48-2208BFB056ED}" type="presOf" srcId="{E2ABDAF4-9E5B-42A8-9687-0FC303BA7E83}" destId="{BFE18CAB-D613-40B9-8349-229E4C03BEC6}" srcOrd="0" destOrd="0" presId="urn:microsoft.com/office/officeart/2005/8/layout/gear1"/>
    <dgm:cxn modelId="{8348C17E-B950-4C42-ABCB-9D30E473E0C8}" type="presOf" srcId="{E20D6911-0413-4910-B090-9F651AFDB149}" destId="{EA27BB9D-1FB1-4ED8-A6DA-12C9909E5C53}" srcOrd="1" destOrd="0" presId="urn:microsoft.com/office/officeart/2005/8/layout/gear1"/>
    <dgm:cxn modelId="{21063E35-895E-42AF-AA88-73322FDBC3FD}" type="presOf" srcId="{E20D6911-0413-4910-B090-9F651AFDB149}" destId="{1B993541-6066-458B-ABFB-87471764A665}" srcOrd="0" destOrd="0" presId="urn:microsoft.com/office/officeart/2005/8/layout/gear1"/>
    <dgm:cxn modelId="{659EAC85-2B1C-437A-ADB8-F1BBBF36B629}" type="presOf" srcId="{85BE965E-0579-495F-89FC-3ECB3BEEFFE1}" destId="{11324120-0BA8-4D7F-B029-F268C206F3AB}" srcOrd="0" destOrd="0" presId="urn:microsoft.com/office/officeart/2005/8/layout/gear1"/>
    <dgm:cxn modelId="{A93BBC75-CA5E-43E4-9B71-ED69292E46BF}" type="presParOf" srcId="{BFE18CAB-D613-40B9-8349-229E4C03BEC6}" destId="{15737B69-A20A-40FE-A58B-8E51B67F7503}" srcOrd="0" destOrd="0" presId="urn:microsoft.com/office/officeart/2005/8/layout/gear1"/>
    <dgm:cxn modelId="{CA9E0C51-A5EC-4E0D-BD6F-0BCE958FEFA0}" type="presParOf" srcId="{BFE18CAB-D613-40B9-8349-229E4C03BEC6}" destId="{11FBC88B-D16D-43CE-B029-255C8789AAB6}" srcOrd="1" destOrd="0" presId="urn:microsoft.com/office/officeart/2005/8/layout/gear1"/>
    <dgm:cxn modelId="{6C645F5B-19D6-4CB2-A62A-1C679209FD04}" type="presParOf" srcId="{BFE18CAB-D613-40B9-8349-229E4C03BEC6}" destId="{FEDA9FCB-8B42-4721-87EC-6C9F1BF81014}" srcOrd="2" destOrd="0" presId="urn:microsoft.com/office/officeart/2005/8/layout/gear1"/>
    <dgm:cxn modelId="{8C705E45-145B-4F32-88C4-9302FBA89652}" type="presParOf" srcId="{BFE18CAB-D613-40B9-8349-229E4C03BEC6}" destId="{C6C25D2E-CFA4-4CFB-8FCB-EA4EF2A0DF04}" srcOrd="3" destOrd="0" presId="urn:microsoft.com/office/officeart/2005/8/layout/gear1"/>
    <dgm:cxn modelId="{8D9DB8CA-91B1-451D-96B3-18474F3739C8}" type="presParOf" srcId="{BFE18CAB-D613-40B9-8349-229E4C03BEC6}" destId="{4A730256-B7B9-4597-AF0C-25501DAFE18B}" srcOrd="4" destOrd="0" presId="urn:microsoft.com/office/officeart/2005/8/layout/gear1"/>
    <dgm:cxn modelId="{1031BC06-C2E5-4B17-A212-3B2C38A2276A}" type="presParOf" srcId="{BFE18CAB-D613-40B9-8349-229E4C03BEC6}" destId="{4D90E3F8-DE2C-429F-A791-55E07CE4DD9C}" srcOrd="5" destOrd="0" presId="urn:microsoft.com/office/officeart/2005/8/layout/gear1"/>
    <dgm:cxn modelId="{1AB21FFD-B7C1-4DDC-95CE-EC6472B01D18}" type="presParOf" srcId="{BFE18CAB-D613-40B9-8349-229E4C03BEC6}" destId="{1B993541-6066-458B-ABFB-87471764A665}" srcOrd="6" destOrd="0" presId="urn:microsoft.com/office/officeart/2005/8/layout/gear1"/>
    <dgm:cxn modelId="{3FC4FB45-0A9C-496D-8AAC-CB9A8ED2CE60}" type="presParOf" srcId="{BFE18CAB-D613-40B9-8349-229E4C03BEC6}" destId="{EA27BB9D-1FB1-4ED8-A6DA-12C9909E5C53}" srcOrd="7" destOrd="0" presId="urn:microsoft.com/office/officeart/2005/8/layout/gear1"/>
    <dgm:cxn modelId="{FC43BF2E-1A16-4F62-AF71-29502D021A93}" type="presParOf" srcId="{BFE18CAB-D613-40B9-8349-229E4C03BEC6}" destId="{880F6763-9110-47F4-B574-18661A965A01}" srcOrd="8" destOrd="0" presId="urn:microsoft.com/office/officeart/2005/8/layout/gear1"/>
    <dgm:cxn modelId="{4DA48B88-A4DE-4268-90C9-C5BA9A30BD2F}" type="presParOf" srcId="{BFE18CAB-D613-40B9-8349-229E4C03BEC6}" destId="{7174BE83-0A37-4D2F-86CD-824999EACDF7}" srcOrd="9" destOrd="0" presId="urn:microsoft.com/office/officeart/2005/8/layout/gear1"/>
    <dgm:cxn modelId="{DA3A8F83-F829-4007-B0B7-DBACD6482D7B}" type="presParOf" srcId="{BFE18CAB-D613-40B9-8349-229E4C03BEC6}" destId="{E4E182C4-E56B-4BB8-8144-C18F1A2C1B20}" srcOrd="10" destOrd="0" presId="urn:microsoft.com/office/officeart/2005/8/layout/gear1"/>
    <dgm:cxn modelId="{689EDBF5-B204-4AFA-9C7C-B3816638F58C}" type="presParOf" srcId="{BFE18CAB-D613-40B9-8349-229E4C03BEC6}" destId="{11324120-0BA8-4D7F-B029-F268C206F3AB}" srcOrd="11" destOrd="0" presId="urn:microsoft.com/office/officeart/2005/8/layout/gear1"/>
    <dgm:cxn modelId="{F1ED9CF4-44C9-49AC-AE77-EFF377EED892}" type="presParOf" srcId="{BFE18CAB-D613-40B9-8349-229E4C03BEC6}" destId="{330DD707-0828-41EB-BFF6-4ADCEC866411}" srcOrd="12" destOrd="0" presId="urn:microsoft.com/office/officeart/2005/8/layout/gear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B7B6E4E-8B2C-4A5D-BCB0-86FC465CE387}"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7006D91E-A14F-4A81-93A6-F2AF0AC64055}">
      <dgm:prSet phldrT="[Text]">
        <dgm:style>
          <a:lnRef idx="1">
            <a:schemeClr val="accent3"/>
          </a:lnRef>
          <a:fillRef idx="2">
            <a:schemeClr val="accent3"/>
          </a:fillRef>
          <a:effectRef idx="1">
            <a:schemeClr val="accent3"/>
          </a:effectRef>
          <a:fontRef idx="minor">
            <a:schemeClr val="dk1"/>
          </a:fontRef>
        </dgm:style>
      </dgm:prSet>
      <dgm:spPr/>
      <dgm:t>
        <a:bodyPr/>
        <a:lstStyle/>
        <a:p>
          <a:r>
            <a:rPr lang="en-ZA" b="1" dirty="0" smtClean="0">
              <a:solidFill>
                <a:srgbClr val="0070C0"/>
              </a:solidFill>
            </a:rPr>
            <a:t>TOPIC 1</a:t>
          </a:r>
        </a:p>
        <a:p>
          <a:r>
            <a:rPr lang="en-ZA" b="1" dirty="0" smtClean="0">
              <a:solidFill>
                <a:srgbClr val="0070C0"/>
              </a:solidFill>
            </a:rPr>
            <a:t>Introduction</a:t>
          </a:r>
        </a:p>
        <a:p>
          <a:endParaRPr lang="en-ZA" dirty="0"/>
        </a:p>
      </dgm:t>
    </dgm:pt>
    <dgm:pt modelId="{E46C4050-4156-431C-A925-B998F7E2999B}" type="parTrans" cxnId="{A05BB994-280B-4105-A1D6-D5EFE6617184}">
      <dgm:prSet/>
      <dgm:spPr/>
      <dgm:t>
        <a:bodyPr/>
        <a:lstStyle/>
        <a:p>
          <a:endParaRPr lang="en-ZA"/>
        </a:p>
      </dgm:t>
    </dgm:pt>
    <dgm:pt modelId="{A8AF18F6-BC64-4D36-9A1B-F3CC077BBC0C}" type="sibTrans" cxnId="{A05BB994-280B-4105-A1D6-D5EFE6617184}">
      <dgm:prSet/>
      <dgm:spPr/>
      <dgm:t>
        <a:bodyPr/>
        <a:lstStyle/>
        <a:p>
          <a:endParaRPr lang="en-ZA" dirty="0"/>
        </a:p>
      </dgm:t>
    </dgm:pt>
    <dgm:pt modelId="{8E2D5BAD-67C9-4305-B136-16628D86B77B}">
      <dgm:prSet phldrT="[Text]">
        <dgm:style>
          <a:lnRef idx="1">
            <a:schemeClr val="accent4"/>
          </a:lnRef>
          <a:fillRef idx="2">
            <a:schemeClr val="accent4"/>
          </a:fillRef>
          <a:effectRef idx="1">
            <a:schemeClr val="accent4"/>
          </a:effectRef>
          <a:fontRef idx="minor">
            <a:schemeClr val="dk1"/>
          </a:fontRef>
        </dgm:style>
      </dgm:prSet>
      <dgm:spPr/>
      <dgm:t>
        <a:bodyPr/>
        <a:lstStyle/>
        <a:p>
          <a:r>
            <a:rPr lang="en-ZA" b="1" dirty="0" smtClean="0">
              <a:solidFill>
                <a:srgbClr val="0070C0"/>
              </a:solidFill>
            </a:rPr>
            <a:t>TOPIC 2</a:t>
          </a:r>
        </a:p>
        <a:p>
          <a:r>
            <a:rPr lang="en-ZA" b="1" dirty="0" smtClean="0">
              <a:solidFill>
                <a:srgbClr val="0070C0"/>
              </a:solidFill>
            </a:rPr>
            <a:t>Obstacles to clear thinking</a:t>
          </a:r>
          <a:endParaRPr lang="en-ZA" b="1" dirty="0">
            <a:solidFill>
              <a:srgbClr val="0070C0"/>
            </a:solidFill>
          </a:endParaRPr>
        </a:p>
      </dgm:t>
    </dgm:pt>
    <dgm:pt modelId="{2A816001-D1C1-4AED-A646-0062E7CD2211}" type="parTrans" cxnId="{0B425E19-ED3B-4988-B49D-AE4771ED5651}">
      <dgm:prSet/>
      <dgm:spPr/>
      <dgm:t>
        <a:bodyPr/>
        <a:lstStyle/>
        <a:p>
          <a:endParaRPr lang="en-ZA"/>
        </a:p>
      </dgm:t>
    </dgm:pt>
    <dgm:pt modelId="{83867DBC-1F14-4630-BB2A-C0437EBC7197}" type="sibTrans" cxnId="{0B425E19-ED3B-4988-B49D-AE4771ED5651}">
      <dgm:prSet/>
      <dgm:spPr/>
      <dgm:t>
        <a:bodyPr/>
        <a:lstStyle/>
        <a:p>
          <a:endParaRPr lang="en-ZA" dirty="0"/>
        </a:p>
      </dgm:t>
    </dgm:pt>
    <dgm:pt modelId="{B6F4447E-FB59-4B51-BE56-D6413116FC47}">
      <dgm:prSet phldrT="[Text]">
        <dgm:style>
          <a:lnRef idx="1">
            <a:schemeClr val="accent5"/>
          </a:lnRef>
          <a:fillRef idx="2">
            <a:schemeClr val="accent5"/>
          </a:fillRef>
          <a:effectRef idx="1">
            <a:schemeClr val="accent5"/>
          </a:effectRef>
          <a:fontRef idx="minor">
            <a:schemeClr val="dk1"/>
          </a:fontRef>
        </dgm:style>
      </dgm:prSet>
      <dgm:spPr/>
      <dgm:t>
        <a:bodyPr/>
        <a:lstStyle/>
        <a:p>
          <a:r>
            <a:rPr lang="en-ZA" b="1" dirty="0" smtClean="0">
              <a:solidFill>
                <a:srgbClr val="0070C0"/>
              </a:solidFill>
            </a:rPr>
            <a:t>TOPIC 3</a:t>
          </a:r>
        </a:p>
        <a:p>
          <a:r>
            <a:rPr lang="en-ZA" b="1" dirty="0" smtClean="0">
              <a:solidFill>
                <a:srgbClr val="0070C0"/>
              </a:solidFill>
            </a:rPr>
            <a:t>Indentifying and analysing  arguments</a:t>
          </a:r>
        </a:p>
        <a:p>
          <a:endParaRPr lang="en-ZA" dirty="0"/>
        </a:p>
      </dgm:t>
    </dgm:pt>
    <dgm:pt modelId="{C8B77492-FDA5-4260-8790-752FCA594B54}" type="parTrans" cxnId="{776C4D0D-C0AB-4B8A-BA94-105281B663BB}">
      <dgm:prSet/>
      <dgm:spPr/>
      <dgm:t>
        <a:bodyPr/>
        <a:lstStyle/>
        <a:p>
          <a:endParaRPr lang="en-ZA"/>
        </a:p>
      </dgm:t>
    </dgm:pt>
    <dgm:pt modelId="{F78D5703-9B55-44E6-8ABB-7EA558ECCAAC}" type="sibTrans" cxnId="{776C4D0D-C0AB-4B8A-BA94-105281B663BB}">
      <dgm:prSet/>
      <dgm:spPr/>
      <dgm:t>
        <a:bodyPr/>
        <a:lstStyle/>
        <a:p>
          <a:endParaRPr lang="en-ZA" dirty="0"/>
        </a:p>
      </dgm:t>
    </dgm:pt>
    <dgm:pt modelId="{61AC053F-ED93-4023-AC14-D34C5211DDA9}">
      <dgm:prSet phldrT="[Text]"/>
      <dgm:spPr>
        <a:solidFill>
          <a:srgbClr val="B9FCAE"/>
        </a:solidFill>
      </dgm:spPr>
      <dgm:t>
        <a:bodyPr/>
        <a:lstStyle/>
        <a:p>
          <a:r>
            <a:rPr lang="en-ZA" b="1" dirty="0" smtClean="0">
              <a:solidFill>
                <a:srgbClr val="0070C0"/>
              </a:solidFill>
            </a:rPr>
            <a:t>TOPIC 4</a:t>
          </a:r>
        </a:p>
        <a:p>
          <a:r>
            <a:rPr lang="en-ZA" b="1" dirty="0" smtClean="0">
              <a:solidFill>
                <a:srgbClr val="0070C0"/>
              </a:solidFill>
            </a:rPr>
            <a:t>Evaluating Arguments</a:t>
          </a:r>
          <a:endParaRPr lang="en-ZA" b="1" dirty="0">
            <a:solidFill>
              <a:srgbClr val="0070C0"/>
            </a:solidFill>
          </a:endParaRPr>
        </a:p>
      </dgm:t>
    </dgm:pt>
    <dgm:pt modelId="{2552BE92-6312-460C-9916-DE2CAB9A3D11}" type="parTrans" cxnId="{41760A7E-262B-481D-9C69-7CDF3C254D8A}">
      <dgm:prSet/>
      <dgm:spPr/>
      <dgm:t>
        <a:bodyPr/>
        <a:lstStyle/>
        <a:p>
          <a:endParaRPr lang="en-ZA"/>
        </a:p>
      </dgm:t>
    </dgm:pt>
    <dgm:pt modelId="{104A74D6-8AD3-4360-AD30-738BF1B608EA}" type="sibTrans" cxnId="{41760A7E-262B-481D-9C69-7CDF3C254D8A}">
      <dgm:prSet/>
      <dgm:spPr/>
      <dgm:t>
        <a:bodyPr/>
        <a:lstStyle/>
        <a:p>
          <a:endParaRPr lang="en-ZA" dirty="0"/>
        </a:p>
      </dgm:t>
    </dgm:pt>
    <dgm:pt modelId="{4BD28861-CFA2-41D3-9ECB-D46273725118}">
      <dgm:prSet phldrT="[Text]"/>
      <dgm:spPr>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path path="circle">
            <a:fillToRect t="100000" r="100000"/>
          </a:path>
          <a:tileRect l="-100000" b="-100000"/>
        </a:gradFill>
      </dgm:spPr>
      <dgm:t>
        <a:bodyPr/>
        <a:lstStyle/>
        <a:p>
          <a:r>
            <a:rPr lang="en-ZA" b="1" dirty="0" smtClean="0">
              <a:solidFill>
                <a:srgbClr val="0070C0"/>
              </a:solidFill>
            </a:rPr>
            <a:t>TOPIC 5</a:t>
          </a:r>
        </a:p>
        <a:p>
          <a:r>
            <a:rPr lang="en-ZA" b="1" dirty="0" smtClean="0">
              <a:solidFill>
                <a:srgbClr val="0070C0"/>
              </a:solidFill>
            </a:rPr>
            <a:t>Using arguments in different types if writing</a:t>
          </a:r>
          <a:endParaRPr lang="en-ZA" b="1" dirty="0">
            <a:solidFill>
              <a:srgbClr val="0070C0"/>
            </a:solidFill>
          </a:endParaRPr>
        </a:p>
      </dgm:t>
    </dgm:pt>
    <dgm:pt modelId="{3079DF9F-ED9A-4796-9C27-21E0EF8E2587}" type="parTrans" cxnId="{74595C01-52DD-4665-B455-DCC34CD5D143}">
      <dgm:prSet/>
      <dgm:spPr/>
      <dgm:t>
        <a:bodyPr/>
        <a:lstStyle/>
        <a:p>
          <a:endParaRPr lang="en-ZA"/>
        </a:p>
      </dgm:t>
    </dgm:pt>
    <dgm:pt modelId="{DA99A10F-BF64-4AD7-AD8D-EDA6854A62C8}" type="sibTrans" cxnId="{74595C01-52DD-4665-B455-DCC34CD5D143}">
      <dgm:prSet/>
      <dgm:spPr/>
      <dgm:t>
        <a:bodyPr/>
        <a:lstStyle/>
        <a:p>
          <a:endParaRPr lang="en-ZA" dirty="0"/>
        </a:p>
      </dgm:t>
    </dgm:pt>
    <dgm:pt modelId="{9F53D572-09B0-440A-9CB7-E96554A72917}" type="pres">
      <dgm:prSet presAssocID="{8B7B6E4E-8B2C-4A5D-BCB0-86FC465CE387}" presName="cycle" presStyleCnt="0">
        <dgm:presLayoutVars>
          <dgm:dir/>
          <dgm:resizeHandles val="exact"/>
        </dgm:presLayoutVars>
      </dgm:prSet>
      <dgm:spPr/>
    </dgm:pt>
    <dgm:pt modelId="{8F1EB396-C104-4F68-8BAD-363A2BA80EDC}" type="pres">
      <dgm:prSet presAssocID="{7006D91E-A14F-4A81-93A6-F2AF0AC64055}" presName="node" presStyleLbl="node1" presStyleIdx="0" presStyleCnt="5" custScaleY="113658">
        <dgm:presLayoutVars>
          <dgm:bulletEnabled val="1"/>
        </dgm:presLayoutVars>
      </dgm:prSet>
      <dgm:spPr/>
    </dgm:pt>
    <dgm:pt modelId="{F9C62FFD-7FFC-477B-ACDA-F72F01C65309}" type="pres">
      <dgm:prSet presAssocID="{7006D91E-A14F-4A81-93A6-F2AF0AC64055}" presName="spNode" presStyleCnt="0"/>
      <dgm:spPr/>
    </dgm:pt>
    <dgm:pt modelId="{DD7BB512-3599-4263-9980-F753C233E5DE}" type="pres">
      <dgm:prSet presAssocID="{A8AF18F6-BC64-4D36-9A1B-F3CC077BBC0C}" presName="sibTrans" presStyleLbl="sibTrans1D1" presStyleIdx="0" presStyleCnt="5"/>
      <dgm:spPr/>
    </dgm:pt>
    <dgm:pt modelId="{17277979-C106-4182-89D2-7EB8604F0BF2}" type="pres">
      <dgm:prSet presAssocID="{8E2D5BAD-67C9-4305-B136-16628D86B77B}" presName="node" presStyleLbl="node1" presStyleIdx="1" presStyleCnt="5" custScaleY="132960">
        <dgm:presLayoutVars>
          <dgm:bulletEnabled val="1"/>
        </dgm:presLayoutVars>
      </dgm:prSet>
      <dgm:spPr/>
      <dgm:t>
        <a:bodyPr/>
        <a:lstStyle/>
        <a:p>
          <a:endParaRPr lang="en-ZA"/>
        </a:p>
      </dgm:t>
    </dgm:pt>
    <dgm:pt modelId="{604BC349-E519-4C1C-8C92-97BBAB69317B}" type="pres">
      <dgm:prSet presAssocID="{8E2D5BAD-67C9-4305-B136-16628D86B77B}" presName="spNode" presStyleCnt="0"/>
      <dgm:spPr/>
    </dgm:pt>
    <dgm:pt modelId="{D0D7210D-0D06-4C74-B61D-9316E46502C0}" type="pres">
      <dgm:prSet presAssocID="{83867DBC-1F14-4630-BB2A-C0437EBC7197}" presName="sibTrans" presStyleLbl="sibTrans1D1" presStyleIdx="1" presStyleCnt="5"/>
      <dgm:spPr/>
    </dgm:pt>
    <dgm:pt modelId="{6A7FC85B-8852-4584-BE27-3E59DB9F63A6}" type="pres">
      <dgm:prSet presAssocID="{B6F4447E-FB59-4B51-BE56-D6413116FC47}" presName="node" presStyleLbl="node1" presStyleIdx="2" presStyleCnt="5" custScaleY="135055">
        <dgm:presLayoutVars>
          <dgm:bulletEnabled val="1"/>
        </dgm:presLayoutVars>
      </dgm:prSet>
      <dgm:spPr/>
    </dgm:pt>
    <dgm:pt modelId="{335FE2E9-B0F6-4B68-A044-395DAE8701BF}" type="pres">
      <dgm:prSet presAssocID="{B6F4447E-FB59-4B51-BE56-D6413116FC47}" presName="spNode" presStyleCnt="0"/>
      <dgm:spPr/>
    </dgm:pt>
    <dgm:pt modelId="{551D90E6-0706-4B8C-BA38-D018DDF05438}" type="pres">
      <dgm:prSet presAssocID="{F78D5703-9B55-44E6-8ABB-7EA558ECCAAC}" presName="sibTrans" presStyleLbl="sibTrans1D1" presStyleIdx="2" presStyleCnt="5"/>
      <dgm:spPr/>
    </dgm:pt>
    <dgm:pt modelId="{B05219EE-818D-444B-9460-4F56F430E6F0}" type="pres">
      <dgm:prSet presAssocID="{61AC053F-ED93-4023-AC14-D34C5211DDA9}" presName="node" presStyleLbl="node1" presStyleIdx="3" presStyleCnt="5" custScaleY="137859" custRadScaleRad="97784" custRadScaleInc="18670">
        <dgm:presLayoutVars>
          <dgm:bulletEnabled val="1"/>
        </dgm:presLayoutVars>
      </dgm:prSet>
      <dgm:spPr/>
    </dgm:pt>
    <dgm:pt modelId="{0F44E2C0-FB91-4F72-AEE3-F0B406E60228}" type="pres">
      <dgm:prSet presAssocID="{61AC053F-ED93-4023-AC14-D34C5211DDA9}" presName="spNode" presStyleCnt="0"/>
      <dgm:spPr/>
    </dgm:pt>
    <dgm:pt modelId="{985FCF67-5E00-48FB-8E99-07494F42F314}" type="pres">
      <dgm:prSet presAssocID="{104A74D6-8AD3-4360-AD30-738BF1B608EA}" presName="sibTrans" presStyleLbl="sibTrans1D1" presStyleIdx="3" presStyleCnt="5"/>
      <dgm:spPr/>
    </dgm:pt>
    <dgm:pt modelId="{285D3A0D-0FFD-4FD0-8188-FF3608AC6E6C}" type="pres">
      <dgm:prSet presAssocID="{4BD28861-CFA2-41D3-9ECB-D46273725118}" presName="node" presStyleLbl="node1" presStyleIdx="4" presStyleCnt="5" custScaleY="129348">
        <dgm:presLayoutVars>
          <dgm:bulletEnabled val="1"/>
        </dgm:presLayoutVars>
      </dgm:prSet>
      <dgm:spPr/>
      <dgm:t>
        <a:bodyPr/>
        <a:lstStyle/>
        <a:p>
          <a:endParaRPr lang="en-ZA"/>
        </a:p>
      </dgm:t>
    </dgm:pt>
    <dgm:pt modelId="{7E1FBD16-4BC7-4B9D-93C5-D9458723582F}" type="pres">
      <dgm:prSet presAssocID="{4BD28861-CFA2-41D3-9ECB-D46273725118}" presName="spNode" presStyleCnt="0"/>
      <dgm:spPr/>
    </dgm:pt>
    <dgm:pt modelId="{5D65A228-8C91-49B0-8E76-9BD51167C8E2}" type="pres">
      <dgm:prSet presAssocID="{DA99A10F-BF64-4AD7-AD8D-EDA6854A62C8}" presName="sibTrans" presStyleLbl="sibTrans1D1" presStyleIdx="4" presStyleCnt="5"/>
      <dgm:spPr/>
    </dgm:pt>
  </dgm:ptLst>
  <dgm:cxnLst>
    <dgm:cxn modelId="{A05BB994-280B-4105-A1D6-D5EFE6617184}" srcId="{8B7B6E4E-8B2C-4A5D-BCB0-86FC465CE387}" destId="{7006D91E-A14F-4A81-93A6-F2AF0AC64055}" srcOrd="0" destOrd="0" parTransId="{E46C4050-4156-431C-A925-B998F7E2999B}" sibTransId="{A8AF18F6-BC64-4D36-9A1B-F3CC077BBC0C}"/>
    <dgm:cxn modelId="{7A150C3A-AB1E-4D58-8DBB-7916A271E598}" type="presOf" srcId="{7006D91E-A14F-4A81-93A6-F2AF0AC64055}" destId="{8F1EB396-C104-4F68-8BAD-363A2BA80EDC}" srcOrd="0" destOrd="0" presId="urn:microsoft.com/office/officeart/2005/8/layout/cycle5"/>
    <dgm:cxn modelId="{2FCFD0B7-A369-4413-B1C1-22E1788BBFA0}" type="presOf" srcId="{61AC053F-ED93-4023-AC14-D34C5211DDA9}" destId="{B05219EE-818D-444B-9460-4F56F430E6F0}" srcOrd="0" destOrd="0" presId="urn:microsoft.com/office/officeart/2005/8/layout/cycle5"/>
    <dgm:cxn modelId="{3F0AAE2B-0802-4386-8D16-5EA7F137375A}" type="presOf" srcId="{8B7B6E4E-8B2C-4A5D-BCB0-86FC465CE387}" destId="{9F53D572-09B0-440A-9CB7-E96554A72917}" srcOrd="0" destOrd="0" presId="urn:microsoft.com/office/officeart/2005/8/layout/cycle5"/>
    <dgm:cxn modelId="{1C21D8BA-9D13-4607-8ECE-F95A4E44A9ED}" type="presOf" srcId="{83867DBC-1F14-4630-BB2A-C0437EBC7197}" destId="{D0D7210D-0D06-4C74-B61D-9316E46502C0}" srcOrd="0" destOrd="0" presId="urn:microsoft.com/office/officeart/2005/8/layout/cycle5"/>
    <dgm:cxn modelId="{FB020A62-C1D4-4585-B4F5-51FF97232AF4}" type="presOf" srcId="{DA99A10F-BF64-4AD7-AD8D-EDA6854A62C8}" destId="{5D65A228-8C91-49B0-8E76-9BD51167C8E2}" srcOrd="0" destOrd="0" presId="urn:microsoft.com/office/officeart/2005/8/layout/cycle5"/>
    <dgm:cxn modelId="{41760A7E-262B-481D-9C69-7CDF3C254D8A}" srcId="{8B7B6E4E-8B2C-4A5D-BCB0-86FC465CE387}" destId="{61AC053F-ED93-4023-AC14-D34C5211DDA9}" srcOrd="3" destOrd="0" parTransId="{2552BE92-6312-460C-9916-DE2CAB9A3D11}" sibTransId="{104A74D6-8AD3-4360-AD30-738BF1B608EA}"/>
    <dgm:cxn modelId="{26B28EAA-5A92-4E3D-BD93-669C89AB086F}" type="presOf" srcId="{104A74D6-8AD3-4360-AD30-738BF1B608EA}" destId="{985FCF67-5E00-48FB-8E99-07494F42F314}" srcOrd="0" destOrd="0" presId="urn:microsoft.com/office/officeart/2005/8/layout/cycle5"/>
    <dgm:cxn modelId="{0A31227D-4762-41BF-8028-A032059D6F6D}" type="presOf" srcId="{B6F4447E-FB59-4B51-BE56-D6413116FC47}" destId="{6A7FC85B-8852-4584-BE27-3E59DB9F63A6}" srcOrd="0" destOrd="0" presId="urn:microsoft.com/office/officeart/2005/8/layout/cycle5"/>
    <dgm:cxn modelId="{74595C01-52DD-4665-B455-DCC34CD5D143}" srcId="{8B7B6E4E-8B2C-4A5D-BCB0-86FC465CE387}" destId="{4BD28861-CFA2-41D3-9ECB-D46273725118}" srcOrd="4" destOrd="0" parTransId="{3079DF9F-ED9A-4796-9C27-21E0EF8E2587}" sibTransId="{DA99A10F-BF64-4AD7-AD8D-EDA6854A62C8}"/>
    <dgm:cxn modelId="{7C1FB611-381A-40D9-9F56-11B56B27E8B5}" type="presOf" srcId="{4BD28861-CFA2-41D3-9ECB-D46273725118}" destId="{285D3A0D-0FFD-4FD0-8188-FF3608AC6E6C}" srcOrd="0" destOrd="0" presId="urn:microsoft.com/office/officeart/2005/8/layout/cycle5"/>
    <dgm:cxn modelId="{0B425E19-ED3B-4988-B49D-AE4771ED5651}" srcId="{8B7B6E4E-8B2C-4A5D-BCB0-86FC465CE387}" destId="{8E2D5BAD-67C9-4305-B136-16628D86B77B}" srcOrd="1" destOrd="0" parTransId="{2A816001-D1C1-4AED-A646-0062E7CD2211}" sibTransId="{83867DBC-1F14-4630-BB2A-C0437EBC7197}"/>
    <dgm:cxn modelId="{09959C76-00D1-40F0-A004-871FB790175C}" type="presOf" srcId="{F78D5703-9B55-44E6-8ABB-7EA558ECCAAC}" destId="{551D90E6-0706-4B8C-BA38-D018DDF05438}" srcOrd="0" destOrd="0" presId="urn:microsoft.com/office/officeart/2005/8/layout/cycle5"/>
    <dgm:cxn modelId="{A3A8E11C-9AE9-4C72-B584-81D01489B173}" type="presOf" srcId="{8E2D5BAD-67C9-4305-B136-16628D86B77B}" destId="{17277979-C106-4182-89D2-7EB8604F0BF2}" srcOrd="0" destOrd="0" presId="urn:microsoft.com/office/officeart/2005/8/layout/cycle5"/>
    <dgm:cxn modelId="{53B960F2-17AB-4E2C-8405-5D9357FFB670}" type="presOf" srcId="{A8AF18F6-BC64-4D36-9A1B-F3CC077BBC0C}" destId="{DD7BB512-3599-4263-9980-F753C233E5DE}" srcOrd="0" destOrd="0" presId="urn:microsoft.com/office/officeart/2005/8/layout/cycle5"/>
    <dgm:cxn modelId="{776C4D0D-C0AB-4B8A-BA94-105281B663BB}" srcId="{8B7B6E4E-8B2C-4A5D-BCB0-86FC465CE387}" destId="{B6F4447E-FB59-4B51-BE56-D6413116FC47}" srcOrd="2" destOrd="0" parTransId="{C8B77492-FDA5-4260-8790-752FCA594B54}" sibTransId="{F78D5703-9B55-44E6-8ABB-7EA558ECCAAC}"/>
    <dgm:cxn modelId="{1E0DD5F5-51A5-45B3-A1B4-86C77F2D95A9}" type="presParOf" srcId="{9F53D572-09B0-440A-9CB7-E96554A72917}" destId="{8F1EB396-C104-4F68-8BAD-363A2BA80EDC}" srcOrd="0" destOrd="0" presId="urn:microsoft.com/office/officeart/2005/8/layout/cycle5"/>
    <dgm:cxn modelId="{F90AFBB8-1C71-4340-8218-DB78D0520396}" type="presParOf" srcId="{9F53D572-09B0-440A-9CB7-E96554A72917}" destId="{F9C62FFD-7FFC-477B-ACDA-F72F01C65309}" srcOrd="1" destOrd="0" presId="urn:microsoft.com/office/officeart/2005/8/layout/cycle5"/>
    <dgm:cxn modelId="{19D04EC2-3F02-4B7F-A1CA-96DDB245D1D3}" type="presParOf" srcId="{9F53D572-09B0-440A-9CB7-E96554A72917}" destId="{DD7BB512-3599-4263-9980-F753C233E5DE}" srcOrd="2" destOrd="0" presId="urn:microsoft.com/office/officeart/2005/8/layout/cycle5"/>
    <dgm:cxn modelId="{FC119198-9269-426B-903F-2DC5BFC9E82B}" type="presParOf" srcId="{9F53D572-09B0-440A-9CB7-E96554A72917}" destId="{17277979-C106-4182-89D2-7EB8604F0BF2}" srcOrd="3" destOrd="0" presId="urn:microsoft.com/office/officeart/2005/8/layout/cycle5"/>
    <dgm:cxn modelId="{70FB66D6-49C0-4850-802A-AB79F29F9F37}" type="presParOf" srcId="{9F53D572-09B0-440A-9CB7-E96554A72917}" destId="{604BC349-E519-4C1C-8C92-97BBAB69317B}" srcOrd="4" destOrd="0" presId="urn:microsoft.com/office/officeart/2005/8/layout/cycle5"/>
    <dgm:cxn modelId="{7FB0F5AB-ED49-4EB9-B2D4-78D58CC11B83}" type="presParOf" srcId="{9F53D572-09B0-440A-9CB7-E96554A72917}" destId="{D0D7210D-0D06-4C74-B61D-9316E46502C0}" srcOrd="5" destOrd="0" presId="urn:microsoft.com/office/officeart/2005/8/layout/cycle5"/>
    <dgm:cxn modelId="{FFFE50DA-DFF9-422A-A101-F531F135460B}" type="presParOf" srcId="{9F53D572-09B0-440A-9CB7-E96554A72917}" destId="{6A7FC85B-8852-4584-BE27-3E59DB9F63A6}" srcOrd="6" destOrd="0" presId="urn:microsoft.com/office/officeart/2005/8/layout/cycle5"/>
    <dgm:cxn modelId="{D8653675-C688-4429-98D9-8E5D565F770A}" type="presParOf" srcId="{9F53D572-09B0-440A-9CB7-E96554A72917}" destId="{335FE2E9-B0F6-4B68-A044-395DAE8701BF}" srcOrd="7" destOrd="0" presId="urn:microsoft.com/office/officeart/2005/8/layout/cycle5"/>
    <dgm:cxn modelId="{30ED8B76-FA96-45E8-9597-D3A94F3CB420}" type="presParOf" srcId="{9F53D572-09B0-440A-9CB7-E96554A72917}" destId="{551D90E6-0706-4B8C-BA38-D018DDF05438}" srcOrd="8" destOrd="0" presId="urn:microsoft.com/office/officeart/2005/8/layout/cycle5"/>
    <dgm:cxn modelId="{2A7BF126-A61D-4110-8492-F865EAE28C64}" type="presParOf" srcId="{9F53D572-09B0-440A-9CB7-E96554A72917}" destId="{B05219EE-818D-444B-9460-4F56F430E6F0}" srcOrd="9" destOrd="0" presId="urn:microsoft.com/office/officeart/2005/8/layout/cycle5"/>
    <dgm:cxn modelId="{150D6DD9-8AC0-4D13-94C0-02149840A865}" type="presParOf" srcId="{9F53D572-09B0-440A-9CB7-E96554A72917}" destId="{0F44E2C0-FB91-4F72-AEE3-F0B406E60228}" srcOrd="10" destOrd="0" presId="urn:microsoft.com/office/officeart/2005/8/layout/cycle5"/>
    <dgm:cxn modelId="{69B6372E-454B-4224-BC6E-CEE071CA1BA0}" type="presParOf" srcId="{9F53D572-09B0-440A-9CB7-E96554A72917}" destId="{985FCF67-5E00-48FB-8E99-07494F42F314}" srcOrd="11" destOrd="0" presId="urn:microsoft.com/office/officeart/2005/8/layout/cycle5"/>
    <dgm:cxn modelId="{F2A15F36-5B4E-42A5-A210-F56448FE965A}" type="presParOf" srcId="{9F53D572-09B0-440A-9CB7-E96554A72917}" destId="{285D3A0D-0FFD-4FD0-8188-FF3608AC6E6C}" srcOrd="12" destOrd="0" presId="urn:microsoft.com/office/officeart/2005/8/layout/cycle5"/>
    <dgm:cxn modelId="{11B45B8E-5A14-44F2-AA30-729CCB37A6D8}" type="presParOf" srcId="{9F53D572-09B0-440A-9CB7-E96554A72917}" destId="{7E1FBD16-4BC7-4B9D-93C5-D9458723582F}" srcOrd="13" destOrd="0" presId="urn:microsoft.com/office/officeart/2005/8/layout/cycle5"/>
    <dgm:cxn modelId="{8EE9B814-BA0B-4A9B-AF37-485B2EE9BECE}" type="presParOf" srcId="{9F53D572-09B0-440A-9CB7-E96554A72917}" destId="{5D65A228-8C91-49B0-8E76-9BD51167C8E2}" srcOrd="14" destOrd="0" presId="urn:microsoft.com/office/officeart/2005/8/layout/cycle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C72B332-FD8D-4844-990E-000EBBE76671}" type="doc">
      <dgm:prSet loTypeId="urn:microsoft.com/office/officeart/2005/8/layout/radial6" loCatId="cycle" qsTypeId="urn:microsoft.com/office/officeart/2005/8/quickstyle/simple1" qsCatId="simple" csTypeId="urn:microsoft.com/office/officeart/2005/8/colors/colorful1" csCatId="colorful" phldr="1"/>
      <dgm:spPr/>
      <dgm:t>
        <a:bodyPr/>
        <a:lstStyle/>
        <a:p>
          <a:endParaRPr lang="en-ZA"/>
        </a:p>
      </dgm:t>
    </dgm:pt>
    <dgm:pt modelId="{AB6DDDE9-63A0-40F1-B577-74E5D9AEA530}">
      <dgm:prSet phldrT="[Text]"/>
      <dgm:spPr/>
      <dgm:t>
        <a:bodyPr/>
        <a:lstStyle/>
        <a:p>
          <a:r>
            <a:rPr lang="en-ZA" dirty="0" smtClean="0"/>
            <a:t>What I know is constructed from…</a:t>
          </a:r>
          <a:endParaRPr lang="en-ZA" dirty="0"/>
        </a:p>
      </dgm:t>
    </dgm:pt>
    <dgm:pt modelId="{CDE11826-228A-4D0A-8F82-98E3D9F4C4E8}" type="parTrans" cxnId="{BA1B824E-3DD9-44E6-9916-02FDF2AD262F}">
      <dgm:prSet/>
      <dgm:spPr/>
      <dgm:t>
        <a:bodyPr/>
        <a:lstStyle/>
        <a:p>
          <a:endParaRPr lang="en-ZA"/>
        </a:p>
      </dgm:t>
    </dgm:pt>
    <dgm:pt modelId="{C16A405D-0DEE-44EA-909B-77490682CCA9}" type="sibTrans" cxnId="{BA1B824E-3DD9-44E6-9916-02FDF2AD262F}">
      <dgm:prSet/>
      <dgm:spPr/>
      <dgm:t>
        <a:bodyPr/>
        <a:lstStyle/>
        <a:p>
          <a:endParaRPr lang="en-ZA"/>
        </a:p>
      </dgm:t>
    </dgm:pt>
    <dgm:pt modelId="{CBBE48C1-405C-47DC-98FE-6CDA601C39A2}">
      <dgm:prSet phldrT="[Text]"/>
      <dgm:spPr/>
      <dgm:t>
        <a:bodyPr/>
        <a:lstStyle/>
        <a:p>
          <a:r>
            <a:rPr lang="en-ZA" dirty="0" smtClean="0"/>
            <a:t>The historical age I am in</a:t>
          </a:r>
          <a:endParaRPr lang="en-ZA" dirty="0"/>
        </a:p>
      </dgm:t>
    </dgm:pt>
    <dgm:pt modelId="{06172D0D-F848-40ED-8498-6CB1DC31C9AE}" type="parTrans" cxnId="{5F1EF661-2960-4D2D-B647-AA76B85641A9}">
      <dgm:prSet/>
      <dgm:spPr/>
      <dgm:t>
        <a:bodyPr/>
        <a:lstStyle/>
        <a:p>
          <a:endParaRPr lang="en-ZA"/>
        </a:p>
      </dgm:t>
    </dgm:pt>
    <dgm:pt modelId="{42D49DA0-6878-4A6D-A680-92A09E8052E7}" type="sibTrans" cxnId="{5F1EF661-2960-4D2D-B647-AA76B85641A9}">
      <dgm:prSet/>
      <dgm:spPr/>
      <dgm:t>
        <a:bodyPr/>
        <a:lstStyle/>
        <a:p>
          <a:endParaRPr lang="en-ZA" dirty="0"/>
        </a:p>
      </dgm:t>
    </dgm:pt>
    <dgm:pt modelId="{1ADECB2F-729F-46B3-B128-D3E81C581CC1}">
      <dgm:prSet phldrT="[Text]"/>
      <dgm:spPr/>
      <dgm:t>
        <a:bodyPr/>
        <a:lstStyle/>
        <a:p>
          <a:r>
            <a:rPr lang="en-ZA" dirty="0" smtClean="0"/>
            <a:t>My culture’s assumptions</a:t>
          </a:r>
          <a:endParaRPr lang="en-ZA" dirty="0"/>
        </a:p>
      </dgm:t>
    </dgm:pt>
    <dgm:pt modelId="{7066F021-8E37-46EB-B02A-61030B34DCAA}" type="parTrans" cxnId="{76A4F6D9-C3C9-45D5-8DCC-CC178BB2F637}">
      <dgm:prSet/>
      <dgm:spPr/>
      <dgm:t>
        <a:bodyPr/>
        <a:lstStyle/>
        <a:p>
          <a:endParaRPr lang="en-ZA"/>
        </a:p>
      </dgm:t>
    </dgm:pt>
    <dgm:pt modelId="{321A9675-EAA2-4D93-9EC5-3C889E2325B4}" type="sibTrans" cxnId="{76A4F6D9-C3C9-45D5-8DCC-CC178BB2F637}">
      <dgm:prSet/>
      <dgm:spPr/>
      <dgm:t>
        <a:bodyPr/>
        <a:lstStyle/>
        <a:p>
          <a:endParaRPr lang="en-ZA" dirty="0"/>
        </a:p>
      </dgm:t>
    </dgm:pt>
    <dgm:pt modelId="{6926D99A-6803-456B-A4C4-AC263124663A}">
      <dgm:prSet phldrT="[Text]"/>
      <dgm:spPr/>
      <dgm:t>
        <a:bodyPr/>
        <a:lstStyle/>
        <a:p>
          <a:r>
            <a:rPr lang="en-ZA" dirty="0" smtClean="0"/>
            <a:t>My family’s assumptions</a:t>
          </a:r>
          <a:endParaRPr lang="en-ZA" dirty="0"/>
        </a:p>
      </dgm:t>
    </dgm:pt>
    <dgm:pt modelId="{BCB3BFD9-939C-4462-9C78-F748C2BE48C8}" type="parTrans" cxnId="{21EFD8DF-EC9F-43F0-81E7-DC61223F7342}">
      <dgm:prSet/>
      <dgm:spPr/>
      <dgm:t>
        <a:bodyPr/>
        <a:lstStyle/>
        <a:p>
          <a:endParaRPr lang="en-ZA"/>
        </a:p>
      </dgm:t>
    </dgm:pt>
    <dgm:pt modelId="{AB7FB270-5627-4DB9-BF40-870EA0640C7D}" type="sibTrans" cxnId="{21EFD8DF-EC9F-43F0-81E7-DC61223F7342}">
      <dgm:prSet/>
      <dgm:spPr/>
      <dgm:t>
        <a:bodyPr/>
        <a:lstStyle/>
        <a:p>
          <a:endParaRPr lang="en-ZA" dirty="0"/>
        </a:p>
      </dgm:t>
    </dgm:pt>
    <dgm:pt modelId="{8C9E9046-0005-477F-B81A-D47B5C668239}">
      <dgm:prSet phldrT="[Text]"/>
      <dgm:spPr/>
      <dgm:t>
        <a:bodyPr/>
        <a:lstStyle/>
        <a:p>
          <a:r>
            <a:rPr lang="en-ZA" dirty="0" smtClean="0"/>
            <a:t>The educational assumptions I believe </a:t>
          </a:r>
          <a:endParaRPr lang="en-ZA" dirty="0"/>
        </a:p>
      </dgm:t>
    </dgm:pt>
    <dgm:pt modelId="{A28A962F-7CAF-4123-B8B3-2A07EF394346}" type="parTrans" cxnId="{CC780964-F66A-4322-BD0D-82B77CC132A2}">
      <dgm:prSet/>
      <dgm:spPr/>
      <dgm:t>
        <a:bodyPr/>
        <a:lstStyle/>
        <a:p>
          <a:endParaRPr lang="en-ZA"/>
        </a:p>
      </dgm:t>
    </dgm:pt>
    <dgm:pt modelId="{250F0569-FA82-4690-B3A1-699A16638555}" type="sibTrans" cxnId="{CC780964-F66A-4322-BD0D-82B77CC132A2}">
      <dgm:prSet/>
      <dgm:spPr/>
      <dgm:t>
        <a:bodyPr/>
        <a:lstStyle/>
        <a:p>
          <a:endParaRPr lang="en-ZA" dirty="0"/>
        </a:p>
      </dgm:t>
    </dgm:pt>
    <dgm:pt modelId="{09101544-C371-4A72-91D3-28F674219AA8}" type="pres">
      <dgm:prSet presAssocID="{BC72B332-FD8D-4844-990E-000EBBE76671}" presName="Name0" presStyleCnt="0">
        <dgm:presLayoutVars>
          <dgm:chMax val="1"/>
          <dgm:dir/>
          <dgm:animLvl val="ctr"/>
          <dgm:resizeHandles val="exact"/>
        </dgm:presLayoutVars>
      </dgm:prSet>
      <dgm:spPr/>
      <dgm:t>
        <a:bodyPr/>
        <a:lstStyle/>
        <a:p>
          <a:endParaRPr lang="en-ZA"/>
        </a:p>
      </dgm:t>
    </dgm:pt>
    <dgm:pt modelId="{B4FD4200-7109-44E0-B601-96158B2C25B4}" type="pres">
      <dgm:prSet presAssocID="{AB6DDDE9-63A0-40F1-B577-74E5D9AEA530}" presName="centerShape" presStyleLbl="node0" presStyleIdx="0" presStyleCnt="1"/>
      <dgm:spPr/>
      <dgm:t>
        <a:bodyPr/>
        <a:lstStyle/>
        <a:p>
          <a:endParaRPr lang="en-ZA"/>
        </a:p>
      </dgm:t>
    </dgm:pt>
    <dgm:pt modelId="{732606E3-940C-486F-AB5C-80B7342010A9}" type="pres">
      <dgm:prSet presAssocID="{CBBE48C1-405C-47DC-98FE-6CDA601C39A2}" presName="node" presStyleLbl="node1" presStyleIdx="0" presStyleCnt="4">
        <dgm:presLayoutVars>
          <dgm:bulletEnabled val="1"/>
        </dgm:presLayoutVars>
      </dgm:prSet>
      <dgm:spPr/>
      <dgm:t>
        <a:bodyPr/>
        <a:lstStyle/>
        <a:p>
          <a:endParaRPr lang="en-ZA"/>
        </a:p>
      </dgm:t>
    </dgm:pt>
    <dgm:pt modelId="{C287F083-F5BC-425E-B33E-AC7EBD99C7FD}" type="pres">
      <dgm:prSet presAssocID="{CBBE48C1-405C-47DC-98FE-6CDA601C39A2}" presName="dummy" presStyleCnt="0"/>
      <dgm:spPr/>
    </dgm:pt>
    <dgm:pt modelId="{FD490A8C-861D-45BE-8526-71FE20EA64CB}" type="pres">
      <dgm:prSet presAssocID="{42D49DA0-6878-4A6D-A680-92A09E8052E7}" presName="sibTrans" presStyleLbl="sibTrans2D1" presStyleIdx="0" presStyleCnt="4"/>
      <dgm:spPr/>
      <dgm:t>
        <a:bodyPr/>
        <a:lstStyle/>
        <a:p>
          <a:endParaRPr lang="en-ZA"/>
        </a:p>
      </dgm:t>
    </dgm:pt>
    <dgm:pt modelId="{6986D66A-51D3-45AC-8780-23A9E0454B86}" type="pres">
      <dgm:prSet presAssocID="{1ADECB2F-729F-46B3-B128-D3E81C581CC1}" presName="node" presStyleLbl="node1" presStyleIdx="1" presStyleCnt="4">
        <dgm:presLayoutVars>
          <dgm:bulletEnabled val="1"/>
        </dgm:presLayoutVars>
      </dgm:prSet>
      <dgm:spPr/>
      <dgm:t>
        <a:bodyPr/>
        <a:lstStyle/>
        <a:p>
          <a:endParaRPr lang="en-ZA"/>
        </a:p>
      </dgm:t>
    </dgm:pt>
    <dgm:pt modelId="{77E74306-4A97-47B8-A6CA-39930C22639B}" type="pres">
      <dgm:prSet presAssocID="{1ADECB2F-729F-46B3-B128-D3E81C581CC1}" presName="dummy" presStyleCnt="0"/>
      <dgm:spPr/>
    </dgm:pt>
    <dgm:pt modelId="{A182ACAB-F8D7-41B8-97AD-8BA2DDBC51B3}" type="pres">
      <dgm:prSet presAssocID="{321A9675-EAA2-4D93-9EC5-3C889E2325B4}" presName="sibTrans" presStyleLbl="sibTrans2D1" presStyleIdx="1" presStyleCnt="4"/>
      <dgm:spPr/>
      <dgm:t>
        <a:bodyPr/>
        <a:lstStyle/>
        <a:p>
          <a:endParaRPr lang="en-ZA"/>
        </a:p>
      </dgm:t>
    </dgm:pt>
    <dgm:pt modelId="{01BA7B8F-C96A-4458-9344-2BE935B2B17D}" type="pres">
      <dgm:prSet presAssocID="{6926D99A-6803-456B-A4C4-AC263124663A}" presName="node" presStyleLbl="node1" presStyleIdx="2" presStyleCnt="4">
        <dgm:presLayoutVars>
          <dgm:bulletEnabled val="1"/>
        </dgm:presLayoutVars>
      </dgm:prSet>
      <dgm:spPr/>
      <dgm:t>
        <a:bodyPr/>
        <a:lstStyle/>
        <a:p>
          <a:endParaRPr lang="en-ZA"/>
        </a:p>
      </dgm:t>
    </dgm:pt>
    <dgm:pt modelId="{AE045545-CE86-4AAD-B97D-CF309047295D}" type="pres">
      <dgm:prSet presAssocID="{6926D99A-6803-456B-A4C4-AC263124663A}" presName="dummy" presStyleCnt="0"/>
      <dgm:spPr/>
    </dgm:pt>
    <dgm:pt modelId="{204C03D8-80DE-47BC-A387-C2397C716CFB}" type="pres">
      <dgm:prSet presAssocID="{AB7FB270-5627-4DB9-BF40-870EA0640C7D}" presName="sibTrans" presStyleLbl="sibTrans2D1" presStyleIdx="2" presStyleCnt="4"/>
      <dgm:spPr/>
      <dgm:t>
        <a:bodyPr/>
        <a:lstStyle/>
        <a:p>
          <a:endParaRPr lang="en-ZA"/>
        </a:p>
      </dgm:t>
    </dgm:pt>
    <dgm:pt modelId="{9A3773E6-8DA3-4A1F-BEC0-8D7F1D50F464}" type="pres">
      <dgm:prSet presAssocID="{8C9E9046-0005-477F-B81A-D47B5C668239}" presName="node" presStyleLbl="node1" presStyleIdx="3" presStyleCnt="4">
        <dgm:presLayoutVars>
          <dgm:bulletEnabled val="1"/>
        </dgm:presLayoutVars>
      </dgm:prSet>
      <dgm:spPr/>
      <dgm:t>
        <a:bodyPr/>
        <a:lstStyle/>
        <a:p>
          <a:endParaRPr lang="en-ZA"/>
        </a:p>
      </dgm:t>
    </dgm:pt>
    <dgm:pt modelId="{1776EF34-7650-4E87-9BAB-10CFF9106977}" type="pres">
      <dgm:prSet presAssocID="{8C9E9046-0005-477F-B81A-D47B5C668239}" presName="dummy" presStyleCnt="0"/>
      <dgm:spPr/>
    </dgm:pt>
    <dgm:pt modelId="{F8A25928-C697-4ABB-B4DE-8B8125B7B329}" type="pres">
      <dgm:prSet presAssocID="{250F0569-FA82-4690-B3A1-699A16638555}" presName="sibTrans" presStyleLbl="sibTrans2D1" presStyleIdx="3" presStyleCnt="4"/>
      <dgm:spPr/>
      <dgm:t>
        <a:bodyPr/>
        <a:lstStyle/>
        <a:p>
          <a:endParaRPr lang="en-ZA"/>
        </a:p>
      </dgm:t>
    </dgm:pt>
  </dgm:ptLst>
  <dgm:cxnLst>
    <dgm:cxn modelId="{21EFD8DF-EC9F-43F0-81E7-DC61223F7342}" srcId="{AB6DDDE9-63A0-40F1-B577-74E5D9AEA530}" destId="{6926D99A-6803-456B-A4C4-AC263124663A}" srcOrd="2" destOrd="0" parTransId="{BCB3BFD9-939C-4462-9C78-F748C2BE48C8}" sibTransId="{AB7FB270-5627-4DB9-BF40-870EA0640C7D}"/>
    <dgm:cxn modelId="{C5F41372-EECD-44C4-9D35-6C24247EF086}" type="presOf" srcId="{250F0569-FA82-4690-B3A1-699A16638555}" destId="{F8A25928-C697-4ABB-B4DE-8B8125B7B329}" srcOrd="0" destOrd="0" presId="urn:microsoft.com/office/officeart/2005/8/layout/radial6"/>
    <dgm:cxn modelId="{76A4F6D9-C3C9-45D5-8DCC-CC178BB2F637}" srcId="{AB6DDDE9-63A0-40F1-B577-74E5D9AEA530}" destId="{1ADECB2F-729F-46B3-B128-D3E81C581CC1}" srcOrd="1" destOrd="0" parTransId="{7066F021-8E37-46EB-B02A-61030B34DCAA}" sibTransId="{321A9675-EAA2-4D93-9EC5-3C889E2325B4}"/>
    <dgm:cxn modelId="{BA1B824E-3DD9-44E6-9916-02FDF2AD262F}" srcId="{BC72B332-FD8D-4844-990E-000EBBE76671}" destId="{AB6DDDE9-63A0-40F1-B577-74E5D9AEA530}" srcOrd="0" destOrd="0" parTransId="{CDE11826-228A-4D0A-8F82-98E3D9F4C4E8}" sibTransId="{C16A405D-0DEE-44EA-909B-77490682CCA9}"/>
    <dgm:cxn modelId="{4A1DD3AD-287C-4B77-AC11-09E65A54EC1E}" type="presOf" srcId="{1ADECB2F-729F-46B3-B128-D3E81C581CC1}" destId="{6986D66A-51D3-45AC-8780-23A9E0454B86}" srcOrd="0" destOrd="0" presId="urn:microsoft.com/office/officeart/2005/8/layout/radial6"/>
    <dgm:cxn modelId="{02026E13-68AB-4D84-A2C0-3C3955108A01}" type="presOf" srcId="{42D49DA0-6878-4A6D-A680-92A09E8052E7}" destId="{FD490A8C-861D-45BE-8526-71FE20EA64CB}" srcOrd="0" destOrd="0" presId="urn:microsoft.com/office/officeart/2005/8/layout/radial6"/>
    <dgm:cxn modelId="{805BFF62-122E-4319-82BB-B40E4FF4E4F4}" type="presOf" srcId="{AB6DDDE9-63A0-40F1-B577-74E5D9AEA530}" destId="{B4FD4200-7109-44E0-B601-96158B2C25B4}" srcOrd="0" destOrd="0" presId="urn:microsoft.com/office/officeart/2005/8/layout/radial6"/>
    <dgm:cxn modelId="{2919F791-575B-4218-BF62-3CB7BBF1153A}" type="presOf" srcId="{CBBE48C1-405C-47DC-98FE-6CDA601C39A2}" destId="{732606E3-940C-486F-AB5C-80B7342010A9}" srcOrd="0" destOrd="0" presId="urn:microsoft.com/office/officeart/2005/8/layout/radial6"/>
    <dgm:cxn modelId="{C6179806-C8BF-4D6C-830E-C4944AD56EA8}" type="presOf" srcId="{BC72B332-FD8D-4844-990E-000EBBE76671}" destId="{09101544-C371-4A72-91D3-28F674219AA8}" srcOrd="0" destOrd="0" presId="urn:microsoft.com/office/officeart/2005/8/layout/radial6"/>
    <dgm:cxn modelId="{5F1EF661-2960-4D2D-B647-AA76B85641A9}" srcId="{AB6DDDE9-63A0-40F1-B577-74E5D9AEA530}" destId="{CBBE48C1-405C-47DC-98FE-6CDA601C39A2}" srcOrd="0" destOrd="0" parTransId="{06172D0D-F848-40ED-8498-6CB1DC31C9AE}" sibTransId="{42D49DA0-6878-4A6D-A680-92A09E8052E7}"/>
    <dgm:cxn modelId="{1971A1D2-DFFD-4DA7-8A22-6D988053A8BD}" type="presOf" srcId="{321A9675-EAA2-4D93-9EC5-3C889E2325B4}" destId="{A182ACAB-F8D7-41B8-97AD-8BA2DDBC51B3}" srcOrd="0" destOrd="0" presId="urn:microsoft.com/office/officeart/2005/8/layout/radial6"/>
    <dgm:cxn modelId="{31F1FC2F-CC95-4B8D-8DFF-F5B36EA11066}" type="presOf" srcId="{8C9E9046-0005-477F-B81A-D47B5C668239}" destId="{9A3773E6-8DA3-4A1F-BEC0-8D7F1D50F464}" srcOrd="0" destOrd="0" presId="urn:microsoft.com/office/officeart/2005/8/layout/radial6"/>
    <dgm:cxn modelId="{6E69BE6F-A2DB-4CC6-BA24-9E79E2400E59}" type="presOf" srcId="{6926D99A-6803-456B-A4C4-AC263124663A}" destId="{01BA7B8F-C96A-4458-9344-2BE935B2B17D}" srcOrd="0" destOrd="0" presId="urn:microsoft.com/office/officeart/2005/8/layout/radial6"/>
    <dgm:cxn modelId="{12128468-26D0-48D8-8736-EB29953DFB53}" type="presOf" srcId="{AB7FB270-5627-4DB9-BF40-870EA0640C7D}" destId="{204C03D8-80DE-47BC-A387-C2397C716CFB}" srcOrd="0" destOrd="0" presId="urn:microsoft.com/office/officeart/2005/8/layout/radial6"/>
    <dgm:cxn modelId="{CC780964-F66A-4322-BD0D-82B77CC132A2}" srcId="{AB6DDDE9-63A0-40F1-B577-74E5D9AEA530}" destId="{8C9E9046-0005-477F-B81A-D47B5C668239}" srcOrd="3" destOrd="0" parTransId="{A28A962F-7CAF-4123-B8B3-2A07EF394346}" sibTransId="{250F0569-FA82-4690-B3A1-699A16638555}"/>
    <dgm:cxn modelId="{E51951DB-1A0F-4B58-BA25-3D5D5E795FE1}" type="presParOf" srcId="{09101544-C371-4A72-91D3-28F674219AA8}" destId="{B4FD4200-7109-44E0-B601-96158B2C25B4}" srcOrd="0" destOrd="0" presId="urn:microsoft.com/office/officeart/2005/8/layout/radial6"/>
    <dgm:cxn modelId="{1864A056-01E1-440B-8CF8-817E716EC047}" type="presParOf" srcId="{09101544-C371-4A72-91D3-28F674219AA8}" destId="{732606E3-940C-486F-AB5C-80B7342010A9}" srcOrd="1" destOrd="0" presId="urn:microsoft.com/office/officeart/2005/8/layout/radial6"/>
    <dgm:cxn modelId="{D2A5771D-5ADF-4F64-91E9-53F806F71C6E}" type="presParOf" srcId="{09101544-C371-4A72-91D3-28F674219AA8}" destId="{C287F083-F5BC-425E-B33E-AC7EBD99C7FD}" srcOrd="2" destOrd="0" presId="urn:microsoft.com/office/officeart/2005/8/layout/radial6"/>
    <dgm:cxn modelId="{A1012D2A-205D-440A-9B97-B8E41A586284}" type="presParOf" srcId="{09101544-C371-4A72-91D3-28F674219AA8}" destId="{FD490A8C-861D-45BE-8526-71FE20EA64CB}" srcOrd="3" destOrd="0" presId="urn:microsoft.com/office/officeart/2005/8/layout/radial6"/>
    <dgm:cxn modelId="{506D86D5-C1C2-4016-9A60-3D19A4B94511}" type="presParOf" srcId="{09101544-C371-4A72-91D3-28F674219AA8}" destId="{6986D66A-51D3-45AC-8780-23A9E0454B86}" srcOrd="4" destOrd="0" presId="urn:microsoft.com/office/officeart/2005/8/layout/radial6"/>
    <dgm:cxn modelId="{84CA1871-0955-4643-9213-7E3A65CF7D06}" type="presParOf" srcId="{09101544-C371-4A72-91D3-28F674219AA8}" destId="{77E74306-4A97-47B8-A6CA-39930C22639B}" srcOrd="5" destOrd="0" presId="urn:microsoft.com/office/officeart/2005/8/layout/radial6"/>
    <dgm:cxn modelId="{1CED64DE-CD07-4CE7-BB0B-963C0AA574C8}" type="presParOf" srcId="{09101544-C371-4A72-91D3-28F674219AA8}" destId="{A182ACAB-F8D7-41B8-97AD-8BA2DDBC51B3}" srcOrd="6" destOrd="0" presId="urn:microsoft.com/office/officeart/2005/8/layout/radial6"/>
    <dgm:cxn modelId="{0916BCE5-A796-45B7-89C2-A28CF1434105}" type="presParOf" srcId="{09101544-C371-4A72-91D3-28F674219AA8}" destId="{01BA7B8F-C96A-4458-9344-2BE935B2B17D}" srcOrd="7" destOrd="0" presId="urn:microsoft.com/office/officeart/2005/8/layout/radial6"/>
    <dgm:cxn modelId="{ED138D48-928C-4E46-98BA-79D6897E77DE}" type="presParOf" srcId="{09101544-C371-4A72-91D3-28F674219AA8}" destId="{AE045545-CE86-4AAD-B97D-CF309047295D}" srcOrd="8" destOrd="0" presId="urn:microsoft.com/office/officeart/2005/8/layout/radial6"/>
    <dgm:cxn modelId="{C9C14072-C1D1-4126-A843-67D2C5EC10A5}" type="presParOf" srcId="{09101544-C371-4A72-91D3-28F674219AA8}" destId="{204C03D8-80DE-47BC-A387-C2397C716CFB}" srcOrd="9" destOrd="0" presId="urn:microsoft.com/office/officeart/2005/8/layout/radial6"/>
    <dgm:cxn modelId="{1BD3ADA0-0228-424A-8D5D-FCD329E6EF9E}" type="presParOf" srcId="{09101544-C371-4A72-91D3-28F674219AA8}" destId="{9A3773E6-8DA3-4A1F-BEC0-8D7F1D50F464}" srcOrd="10" destOrd="0" presId="urn:microsoft.com/office/officeart/2005/8/layout/radial6"/>
    <dgm:cxn modelId="{F1A9852B-9872-4A5C-811F-F47570C81C37}" type="presParOf" srcId="{09101544-C371-4A72-91D3-28F674219AA8}" destId="{1776EF34-7650-4E87-9BAB-10CFF9106977}" srcOrd="11" destOrd="0" presId="urn:microsoft.com/office/officeart/2005/8/layout/radial6"/>
    <dgm:cxn modelId="{41DF5D5A-61B4-4362-8C3E-7619DAFAB889}" type="presParOf" srcId="{09101544-C371-4A72-91D3-28F674219AA8}" destId="{F8A25928-C697-4ABB-B4DE-8B8125B7B329}" srcOrd="12" destOrd="0" presId="urn:microsoft.com/office/officeart/2005/8/layout/radial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9F5B7E4-8B7D-44F1-8C3F-02F27822F942}" type="doc">
      <dgm:prSet loTypeId="urn:microsoft.com/office/officeart/2005/8/layout/radial6" loCatId="cycle" qsTypeId="urn:microsoft.com/office/officeart/2005/8/quickstyle/simple1" qsCatId="simple" csTypeId="urn:microsoft.com/office/officeart/2005/8/colors/colorful4" csCatId="colorful" phldr="0"/>
      <dgm:spPr/>
      <dgm:t>
        <a:bodyPr/>
        <a:lstStyle/>
        <a:p>
          <a:endParaRPr lang="en-ZA"/>
        </a:p>
      </dgm:t>
    </dgm:pt>
    <dgm:pt modelId="{B7F444E1-F026-4880-8C54-A46BE63F2ABA}" type="pres">
      <dgm:prSet presAssocID="{99F5B7E4-8B7D-44F1-8C3F-02F27822F942}" presName="Name0" presStyleCnt="0">
        <dgm:presLayoutVars>
          <dgm:chMax val="1"/>
          <dgm:dir/>
          <dgm:animLvl val="ctr"/>
          <dgm:resizeHandles val="exact"/>
        </dgm:presLayoutVars>
      </dgm:prSet>
      <dgm:spPr/>
      <dgm:t>
        <a:bodyPr/>
        <a:lstStyle/>
        <a:p>
          <a:endParaRPr lang="en-ZA"/>
        </a:p>
      </dgm:t>
    </dgm:pt>
  </dgm:ptLst>
  <dgm:cxnLst>
    <dgm:cxn modelId="{ED03D0B0-69F2-44BB-80E0-9F9BC9AE561F}" type="presOf" srcId="{99F5B7E4-8B7D-44F1-8C3F-02F27822F942}" destId="{B7F444E1-F026-4880-8C54-A46BE63F2ABA}" srcOrd="0" destOrd="0" presId="urn:microsoft.com/office/officeart/2005/8/layout/radial6"/>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7F415C3-E509-433B-BBA2-8F5D546E7B1B}" type="doc">
      <dgm:prSet loTypeId="urn:microsoft.com/office/officeart/2005/8/layout/venn2" loCatId="relationship" qsTypeId="urn:microsoft.com/office/officeart/2005/8/quickstyle/simple1" qsCatId="simple" csTypeId="urn:microsoft.com/office/officeart/2005/8/colors/colorful5" csCatId="colorful" phldr="1"/>
      <dgm:spPr/>
      <dgm:t>
        <a:bodyPr/>
        <a:lstStyle/>
        <a:p>
          <a:endParaRPr lang="en-ZA"/>
        </a:p>
      </dgm:t>
    </dgm:pt>
    <dgm:pt modelId="{48C3A17F-FA96-442E-8D56-545558EE67CD}">
      <dgm:prSet phldrT="[Text]" custT="1"/>
      <dgm:spPr>
        <a:solidFill>
          <a:schemeClr val="bg2">
            <a:lumMod val="90000"/>
          </a:schemeClr>
        </a:solidFill>
      </dgm:spPr>
      <dgm:t>
        <a:bodyPr/>
        <a:lstStyle/>
        <a:p>
          <a:r>
            <a:rPr lang="en-ZA" sz="1400" b="1" dirty="0" smtClean="0">
              <a:solidFill>
                <a:srgbClr val="C00000"/>
              </a:solidFill>
            </a:rPr>
            <a:t>The dominant  powerful institutions (e.g. </a:t>
          </a:r>
          <a:r>
            <a:rPr lang="en-ZA" sz="1400" b="1" dirty="0" smtClean="0">
              <a:solidFill>
                <a:srgbClr val="C00000"/>
              </a:solidFill>
            </a:rPr>
            <a:t>big business)</a:t>
          </a:r>
          <a:endParaRPr lang="en-ZA" sz="1400" b="1" dirty="0">
            <a:solidFill>
              <a:srgbClr val="C00000"/>
            </a:solidFill>
          </a:endParaRPr>
        </a:p>
      </dgm:t>
    </dgm:pt>
    <dgm:pt modelId="{4DAACC43-699C-42D9-BB33-85FD61488595}" type="parTrans" cxnId="{C1F37C7E-76E7-4FC6-90E5-B66F8AC68718}">
      <dgm:prSet/>
      <dgm:spPr/>
      <dgm:t>
        <a:bodyPr/>
        <a:lstStyle/>
        <a:p>
          <a:endParaRPr lang="en-ZA" sz="1000">
            <a:solidFill>
              <a:srgbClr val="C00000"/>
            </a:solidFill>
          </a:endParaRPr>
        </a:p>
      </dgm:t>
    </dgm:pt>
    <dgm:pt modelId="{50FF7453-A0F6-45C8-8584-E97B3050243A}" type="sibTrans" cxnId="{C1F37C7E-76E7-4FC6-90E5-B66F8AC68718}">
      <dgm:prSet/>
      <dgm:spPr/>
      <dgm:t>
        <a:bodyPr/>
        <a:lstStyle/>
        <a:p>
          <a:endParaRPr lang="en-ZA" sz="1000">
            <a:solidFill>
              <a:srgbClr val="C00000"/>
            </a:solidFill>
          </a:endParaRPr>
        </a:p>
      </dgm:t>
    </dgm:pt>
    <dgm:pt modelId="{4CA949C9-79A3-4C3F-B87B-625FA6F8735F}">
      <dgm:prSet phldrT="[Text]" custT="1"/>
      <dgm:spPr>
        <a:solidFill>
          <a:schemeClr val="accent1">
            <a:lumMod val="40000"/>
            <a:lumOff val="60000"/>
          </a:schemeClr>
        </a:solidFill>
      </dgm:spPr>
      <dgm:t>
        <a:bodyPr/>
        <a:lstStyle/>
        <a:p>
          <a:r>
            <a:rPr lang="en-ZA" sz="1400" b="1" dirty="0" smtClean="0">
              <a:solidFill>
                <a:srgbClr val="C00000"/>
              </a:solidFill>
            </a:rPr>
            <a:t>The accepted paradigms of the day (</a:t>
          </a:r>
          <a:r>
            <a:rPr lang="en-ZA" sz="1400" b="1" dirty="0" smtClean="0">
              <a:solidFill>
                <a:srgbClr val="C00000"/>
              </a:solidFill>
            </a:rPr>
            <a:t>e.g. driving a big  car is a good thing)</a:t>
          </a:r>
          <a:endParaRPr lang="en-ZA" sz="1400" b="1" dirty="0">
            <a:solidFill>
              <a:srgbClr val="C00000"/>
            </a:solidFill>
          </a:endParaRPr>
        </a:p>
      </dgm:t>
    </dgm:pt>
    <dgm:pt modelId="{B18C0E7E-629B-4717-BEC3-7548880F5A5C}" type="parTrans" cxnId="{89CFB713-36B4-4F76-A4B2-1B59E0ABE59C}">
      <dgm:prSet/>
      <dgm:spPr/>
      <dgm:t>
        <a:bodyPr/>
        <a:lstStyle/>
        <a:p>
          <a:endParaRPr lang="en-ZA" sz="1000">
            <a:solidFill>
              <a:srgbClr val="C00000"/>
            </a:solidFill>
          </a:endParaRPr>
        </a:p>
      </dgm:t>
    </dgm:pt>
    <dgm:pt modelId="{146BED74-5766-462E-9100-8536E5D78CEC}" type="sibTrans" cxnId="{89CFB713-36B4-4F76-A4B2-1B59E0ABE59C}">
      <dgm:prSet/>
      <dgm:spPr/>
      <dgm:t>
        <a:bodyPr/>
        <a:lstStyle/>
        <a:p>
          <a:endParaRPr lang="en-ZA" sz="1000">
            <a:solidFill>
              <a:srgbClr val="C00000"/>
            </a:solidFill>
          </a:endParaRPr>
        </a:p>
      </dgm:t>
    </dgm:pt>
    <dgm:pt modelId="{3B67258F-5D23-46AD-B048-309C32E546D6}">
      <dgm:prSet phldrT="[Text]" custT="1"/>
      <dgm:spPr>
        <a:solidFill>
          <a:srgbClr val="B9FCAE"/>
        </a:solidFill>
      </dgm:spPr>
      <dgm:t>
        <a:bodyPr/>
        <a:lstStyle/>
        <a:p>
          <a:endParaRPr lang="en-ZA" sz="1400" b="1" dirty="0" smtClean="0">
            <a:solidFill>
              <a:srgbClr val="C00000"/>
            </a:solidFill>
          </a:endParaRPr>
        </a:p>
        <a:p>
          <a:r>
            <a:rPr lang="en-ZA" sz="1400" b="1" dirty="0" smtClean="0">
              <a:solidFill>
                <a:srgbClr val="C00000"/>
              </a:solidFill>
            </a:rPr>
            <a:t>Prescriptive </a:t>
          </a:r>
          <a:r>
            <a:rPr lang="en-ZA" sz="1400" b="1" dirty="0" smtClean="0">
              <a:solidFill>
                <a:srgbClr val="C00000"/>
              </a:solidFill>
            </a:rPr>
            <a:t>assumptions (</a:t>
          </a:r>
          <a:r>
            <a:rPr lang="en-ZA" sz="1400" b="1" dirty="0" smtClean="0">
              <a:solidFill>
                <a:srgbClr val="C00000"/>
              </a:solidFill>
            </a:rPr>
            <a:t>e.g. priests should not be gay).  </a:t>
          </a:r>
          <a:endParaRPr lang="en-ZA" sz="1400" b="1" dirty="0">
            <a:solidFill>
              <a:srgbClr val="C00000"/>
            </a:solidFill>
          </a:endParaRPr>
        </a:p>
      </dgm:t>
    </dgm:pt>
    <dgm:pt modelId="{B2D525E6-A951-4988-8EC1-ACE7E831E436}" type="parTrans" cxnId="{B89B2C04-5D69-427A-9F11-B46999BE093D}">
      <dgm:prSet/>
      <dgm:spPr/>
      <dgm:t>
        <a:bodyPr/>
        <a:lstStyle/>
        <a:p>
          <a:endParaRPr lang="en-ZA" sz="1000">
            <a:solidFill>
              <a:srgbClr val="C00000"/>
            </a:solidFill>
          </a:endParaRPr>
        </a:p>
      </dgm:t>
    </dgm:pt>
    <dgm:pt modelId="{A0020857-5DC8-4924-AAFB-BF9995A33B0E}" type="sibTrans" cxnId="{B89B2C04-5D69-427A-9F11-B46999BE093D}">
      <dgm:prSet/>
      <dgm:spPr/>
      <dgm:t>
        <a:bodyPr/>
        <a:lstStyle/>
        <a:p>
          <a:endParaRPr lang="en-ZA" sz="1000">
            <a:solidFill>
              <a:srgbClr val="C00000"/>
            </a:solidFill>
          </a:endParaRPr>
        </a:p>
      </dgm:t>
    </dgm:pt>
    <dgm:pt modelId="{4425DDB1-1962-4CEB-89CA-8EC794F0DAEE}">
      <dgm:prSet phldrT="[Text]" custT="1"/>
      <dgm:spPr>
        <a:solidFill>
          <a:srgbClr val="FF99FF">
            <a:alpha val="81176"/>
          </a:srgbClr>
        </a:solidFill>
      </dgm:spPr>
      <dgm:t>
        <a:bodyPr/>
        <a:lstStyle/>
        <a:p>
          <a:r>
            <a:rPr lang="en-ZA" sz="1400" b="1" dirty="0" smtClean="0">
              <a:solidFill>
                <a:srgbClr val="C00000"/>
              </a:solidFill>
            </a:rPr>
            <a:t>Causal assumptions (e.g. </a:t>
          </a:r>
          <a:r>
            <a:rPr lang="en-ZA" sz="1400" b="1" dirty="0" smtClean="0">
              <a:solidFill>
                <a:srgbClr val="C00000"/>
              </a:solidFill>
            </a:rPr>
            <a:t>“people are poor because they are lazy”)</a:t>
          </a:r>
          <a:endParaRPr lang="en-ZA" sz="1400" b="1" dirty="0">
            <a:solidFill>
              <a:srgbClr val="C00000"/>
            </a:solidFill>
          </a:endParaRPr>
        </a:p>
      </dgm:t>
    </dgm:pt>
    <dgm:pt modelId="{636606E0-07BA-402E-83B2-E2E9EBC33A06}" type="parTrans" cxnId="{3310014D-4DBA-4412-AC0B-45CEE3645687}">
      <dgm:prSet/>
      <dgm:spPr/>
      <dgm:t>
        <a:bodyPr/>
        <a:lstStyle/>
        <a:p>
          <a:endParaRPr lang="en-ZA" sz="1000">
            <a:solidFill>
              <a:srgbClr val="C00000"/>
            </a:solidFill>
          </a:endParaRPr>
        </a:p>
      </dgm:t>
    </dgm:pt>
    <dgm:pt modelId="{FFC9810F-D89A-4D25-AE07-9A0B94629CC5}" type="sibTrans" cxnId="{3310014D-4DBA-4412-AC0B-45CEE3645687}">
      <dgm:prSet/>
      <dgm:spPr/>
      <dgm:t>
        <a:bodyPr/>
        <a:lstStyle/>
        <a:p>
          <a:endParaRPr lang="en-ZA" sz="1000">
            <a:solidFill>
              <a:srgbClr val="C00000"/>
            </a:solidFill>
          </a:endParaRPr>
        </a:p>
      </dgm:t>
    </dgm:pt>
    <dgm:pt modelId="{FE6389FB-94FD-4042-A67C-E9F01C6C17AA}" type="pres">
      <dgm:prSet presAssocID="{C7F415C3-E509-433B-BBA2-8F5D546E7B1B}" presName="Name0" presStyleCnt="0">
        <dgm:presLayoutVars>
          <dgm:chMax val="7"/>
          <dgm:resizeHandles val="exact"/>
        </dgm:presLayoutVars>
      </dgm:prSet>
      <dgm:spPr/>
      <dgm:t>
        <a:bodyPr/>
        <a:lstStyle/>
        <a:p>
          <a:endParaRPr lang="en-ZA"/>
        </a:p>
      </dgm:t>
    </dgm:pt>
    <dgm:pt modelId="{1806EF59-7B3E-4C1C-81D6-17ED4119D991}" type="pres">
      <dgm:prSet presAssocID="{C7F415C3-E509-433B-BBA2-8F5D546E7B1B}" presName="comp1" presStyleCnt="0"/>
      <dgm:spPr/>
    </dgm:pt>
    <dgm:pt modelId="{2BDCBFE0-9E7E-4E6E-AA18-1EEAF2E76BBF}" type="pres">
      <dgm:prSet presAssocID="{C7F415C3-E509-433B-BBA2-8F5D546E7B1B}" presName="circle1" presStyleLbl="node1" presStyleIdx="0" presStyleCnt="4" custScaleX="144646"/>
      <dgm:spPr/>
      <dgm:t>
        <a:bodyPr/>
        <a:lstStyle/>
        <a:p>
          <a:endParaRPr lang="en-ZA"/>
        </a:p>
      </dgm:t>
    </dgm:pt>
    <dgm:pt modelId="{2A733765-0992-480B-942C-C63BF838772A}" type="pres">
      <dgm:prSet presAssocID="{C7F415C3-E509-433B-BBA2-8F5D546E7B1B}" presName="c1text" presStyleLbl="node1" presStyleIdx="0" presStyleCnt="4">
        <dgm:presLayoutVars>
          <dgm:bulletEnabled val="1"/>
        </dgm:presLayoutVars>
      </dgm:prSet>
      <dgm:spPr/>
      <dgm:t>
        <a:bodyPr/>
        <a:lstStyle/>
        <a:p>
          <a:endParaRPr lang="en-ZA"/>
        </a:p>
      </dgm:t>
    </dgm:pt>
    <dgm:pt modelId="{9ED30633-DBAD-4531-98C5-48795AA4AEE3}" type="pres">
      <dgm:prSet presAssocID="{C7F415C3-E509-433B-BBA2-8F5D546E7B1B}" presName="comp2" presStyleCnt="0"/>
      <dgm:spPr/>
    </dgm:pt>
    <dgm:pt modelId="{E955BC49-4CE1-49DB-B9CE-1CABEB2120DD}" type="pres">
      <dgm:prSet presAssocID="{C7F415C3-E509-433B-BBA2-8F5D546E7B1B}" presName="circle2" presStyleLbl="node1" presStyleIdx="1" presStyleCnt="4" custScaleX="147643" custScaleY="93007"/>
      <dgm:spPr/>
      <dgm:t>
        <a:bodyPr/>
        <a:lstStyle/>
        <a:p>
          <a:endParaRPr lang="en-ZA"/>
        </a:p>
      </dgm:t>
    </dgm:pt>
    <dgm:pt modelId="{54267A93-E82D-412D-944E-0985999C526F}" type="pres">
      <dgm:prSet presAssocID="{C7F415C3-E509-433B-BBA2-8F5D546E7B1B}" presName="c2text" presStyleLbl="node1" presStyleIdx="1" presStyleCnt="4">
        <dgm:presLayoutVars>
          <dgm:bulletEnabled val="1"/>
        </dgm:presLayoutVars>
      </dgm:prSet>
      <dgm:spPr/>
      <dgm:t>
        <a:bodyPr/>
        <a:lstStyle/>
        <a:p>
          <a:endParaRPr lang="en-ZA"/>
        </a:p>
      </dgm:t>
    </dgm:pt>
    <dgm:pt modelId="{25E95F5B-B2C3-4BA5-99B7-8A4836217E58}" type="pres">
      <dgm:prSet presAssocID="{C7F415C3-E509-433B-BBA2-8F5D546E7B1B}" presName="comp3" presStyleCnt="0"/>
      <dgm:spPr/>
    </dgm:pt>
    <dgm:pt modelId="{B05EF67F-D175-4962-AFA2-1D956D327E21}" type="pres">
      <dgm:prSet presAssocID="{C7F415C3-E509-433B-BBA2-8F5D546E7B1B}" presName="circle3" presStyleLbl="node1" presStyleIdx="2" presStyleCnt="4" custScaleX="157551" custScaleY="83644"/>
      <dgm:spPr/>
      <dgm:t>
        <a:bodyPr/>
        <a:lstStyle/>
        <a:p>
          <a:endParaRPr lang="en-ZA"/>
        </a:p>
      </dgm:t>
    </dgm:pt>
    <dgm:pt modelId="{852C0CB2-CC04-4328-B053-BC614BD06918}" type="pres">
      <dgm:prSet presAssocID="{C7F415C3-E509-433B-BBA2-8F5D546E7B1B}" presName="c3text" presStyleLbl="node1" presStyleIdx="2" presStyleCnt="4">
        <dgm:presLayoutVars>
          <dgm:bulletEnabled val="1"/>
        </dgm:presLayoutVars>
      </dgm:prSet>
      <dgm:spPr/>
      <dgm:t>
        <a:bodyPr/>
        <a:lstStyle/>
        <a:p>
          <a:endParaRPr lang="en-ZA"/>
        </a:p>
      </dgm:t>
    </dgm:pt>
    <dgm:pt modelId="{C3F66004-F337-4859-BB21-D881A8A42533}" type="pres">
      <dgm:prSet presAssocID="{C7F415C3-E509-433B-BBA2-8F5D546E7B1B}" presName="comp4" presStyleCnt="0"/>
      <dgm:spPr/>
    </dgm:pt>
    <dgm:pt modelId="{AD784A4E-EB27-4339-9E47-9A45BBEF0B0B}" type="pres">
      <dgm:prSet presAssocID="{C7F415C3-E509-433B-BBA2-8F5D546E7B1B}" presName="circle4" presStyleLbl="node1" presStyleIdx="3" presStyleCnt="4" custScaleX="184738" custScaleY="64919"/>
      <dgm:spPr/>
      <dgm:t>
        <a:bodyPr/>
        <a:lstStyle/>
        <a:p>
          <a:endParaRPr lang="en-ZA"/>
        </a:p>
      </dgm:t>
    </dgm:pt>
    <dgm:pt modelId="{DBCE6BF0-D633-4203-B629-98AA65224D1F}" type="pres">
      <dgm:prSet presAssocID="{C7F415C3-E509-433B-BBA2-8F5D546E7B1B}" presName="c4text" presStyleLbl="node1" presStyleIdx="3" presStyleCnt="4">
        <dgm:presLayoutVars>
          <dgm:bulletEnabled val="1"/>
        </dgm:presLayoutVars>
      </dgm:prSet>
      <dgm:spPr/>
      <dgm:t>
        <a:bodyPr/>
        <a:lstStyle/>
        <a:p>
          <a:endParaRPr lang="en-ZA"/>
        </a:p>
      </dgm:t>
    </dgm:pt>
  </dgm:ptLst>
  <dgm:cxnLst>
    <dgm:cxn modelId="{3310014D-4DBA-4412-AC0B-45CEE3645687}" srcId="{C7F415C3-E509-433B-BBA2-8F5D546E7B1B}" destId="{4425DDB1-1962-4CEB-89CA-8EC794F0DAEE}" srcOrd="3" destOrd="0" parTransId="{636606E0-07BA-402E-83B2-E2E9EBC33A06}" sibTransId="{FFC9810F-D89A-4D25-AE07-9A0B94629CC5}"/>
    <dgm:cxn modelId="{5F50436E-5778-4888-AB2E-D5842731C1CF}" type="presOf" srcId="{4CA949C9-79A3-4C3F-B87B-625FA6F8735F}" destId="{54267A93-E82D-412D-944E-0985999C526F}" srcOrd="1" destOrd="0" presId="urn:microsoft.com/office/officeart/2005/8/layout/venn2"/>
    <dgm:cxn modelId="{C1F37C7E-76E7-4FC6-90E5-B66F8AC68718}" srcId="{C7F415C3-E509-433B-BBA2-8F5D546E7B1B}" destId="{48C3A17F-FA96-442E-8D56-545558EE67CD}" srcOrd="0" destOrd="0" parTransId="{4DAACC43-699C-42D9-BB33-85FD61488595}" sibTransId="{50FF7453-A0F6-45C8-8584-E97B3050243A}"/>
    <dgm:cxn modelId="{9417BD61-BE3A-457B-BF6A-0C58BE5A8BEF}" type="presOf" srcId="{4CA949C9-79A3-4C3F-B87B-625FA6F8735F}" destId="{E955BC49-4CE1-49DB-B9CE-1CABEB2120DD}" srcOrd="0" destOrd="0" presId="urn:microsoft.com/office/officeart/2005/8/layout/venn2"/>
    <dgm:cxn modelId="{3E6D19FE-D7AF-480B-8A2F-1B9F28676B53}" type="presOf" srcId="{48C3A17F-FA96-442E-8D56-545558EE67CD}" destId="{2A733765-0992-480B-942C-C63BF838772A}" srcOrd="1" destOrd="0" presId="urn:microsoft.com/office/officeart/2005/8/layout/venn2"/>
    <dgm:cxn modelId="{89CFB713-36B4-4F76-A4B2-1B59E0ABE59C}" srcId="{C7F415C3-E509-433B-BBA2-8F5D546E7B1B}" destId="{4CA949C9-79A3-4C3F-B87B-625FA6F8735F}" srcOrd="1" destOrd="0" parTransId="{B18C0E7E-629B-4717-BEC3-7548880F5A5C}" sibTransId="{146BED74-5766-462E-9100-8536E5D78CEC}"/>
    <dgm:cxn modelId="{3AA9C0ED-78CD-4A7E-89ED-415C9E841B22}" type="presOf" srcId="{48C3A17F-FA96-442E-8D56-545558EE67CD}" destId="{2BDCBFE0-9E7E-4E6E-AA18-1EEAF2E76BBF}" srcOrd="0" destOrd="0" presId="urn:microsoft.com/office/officeart/2005/8/layout/venn2"/>
    <dgm:cxn modelId="{9F6437D6-F2A0-4E0F-A7E0-E4AC0AB1A0B6}" type="presOf" srcId="{C7F415C3-E509-433B-BBA2-8F5D546E7B1B}" destId="{FE6389FB-94FD-4042-A67C-E9F01C6C17AA}" srcOrd="0" destOrd="0" presId="urn:microsoft.com/office/officeart/2005/8/layout/venn2"/>
    <dgm:cxn modelId="{8B26287A-369B-4844-8880-267B748C6332}" type="presOf" srcId="{4425DDB1-1962-4CEB-89CA-8EC794F0DAEE}" destId="{AD784A4E-EB27-4339-9E47-9A45BBEF0B0B}" srcOrd="0" destOrd="0" presId="urn:microsoft.com/office/officeart/2005/8/layout/venn2"/>
    <dgm:cxn modelId="{B89B2C04-5D69-427A-9F11-B46999BE093D}" srcId="{C7F415C3-E509-433B-BBA2-8F5D546E7B1B}" destId="{3B67258F-5D23-46AD-B048-309C32E546D6}" srcOrd="2" destOrd="0" parTransId="{B2D525E6-A951-4988-8EC1-ACE7E831E436}" sibTransId="{A0020857-5DC8-4924-AAFB-BF9995A33B0E}"/>
    <dgm:cxn modelId="{997E6154-1083-44CA-AAD2-797612762606}" type="presOf" srcId="{3B67258F-5D23-46AD-B048-309C32E546D6}" destId="{B05EF67F-D175-4962-AFA2-1D956D327E21}" srcOrd="0" destOrd="0" presId="urn:microsoft.com/office/officeart/2005/8/layout/venn2"/>
    <dgm:cxn modelId="{BAA01830-F986-42F1-BA29-4ED70A675254}" type="presOf" srcId="{3B67258F-5D23-46AD-B048-309C32E546D6}" destId="{852C0CB2-CC04-4328-B053-BC614BD06918}" srcOrd="1" destOrd="0" presId="urn:microsoft.com/office/officeart/2005/8/layout/venn2"/>
    <dgm:cxn modelId="{2D927000-8BB4-4ADF-B2EA-A0196D395D3C}" type="presOf" srcId="{4425DDB1-1962-4CEB-89CA-8EC794F0DAEE}" destId="{DBCE6BF0-D633-4203-B629-98AA65224D1F}" srcOrd="1" destOrd="0" presId="urn:microsoft.com/office/officeart/2005/8/layout/venn2"/>
    <dgm:cxn modelId="{6950B7B3-4DA9-4400-B2FF-925692130604}" type="presParOf" srcId="{FE6389FB-94FD-4042-A67C-E9F01C6C17AA}" destId="{1806EF59-7B3E-4C1C-81D6-17ED4119D991}" srcOrd="0" destOrd="0" presId="urn:microsoft.com/office/officeart/2005/8/layout/venn2"/>
    <dgm:cxn modelId="{AB3FD2CA-351E-45D4-86A6-59D8D37E98E8}" type="presParOf" srcId="{1806EF59-7B3E-4C1C-81D6-17ED4119D991}" destId="{2BDCBFE0-9E7E-4E6E-AA18-1EEAF2E76BBF}" srcOrd="0" destOrd="0" presId="urn:microsoft.com/office/officeart/2005/8/layout/venn2"/>
    <dgm:cxn modelId="{9E6E2B08-8812-421D-BE00-D10C44C76880}" type="presParOf" srcId="{1806EF59-7B3E-4C1C-81D6-17ED4119D991}" destId="{2A733765-0992-480B-942C-C63BF838772A}" srcOrd="1" destOrd="0" presId="urn:microsoft.com/office/officeart/2005/8/layout/venn2"/>
    <dgm:cxn modelId="{30C0FE40-FC9F-4463-BD33-B7635B94F913}" type="presParOf" srcId="{FE6389FB-94FD-4042-A67C-E9F01C6C17AA}" destId="{9ED30633-DBAD-4531-98C5-48795AA4AEE3}" srcOrd="1" destOrd="0" presId="urn:microsoft.com/office/officeart/2005/8/layout/venn2"/>
    <dgm:cxn modelId="{9EBA913F-9AC4-4B46-B855-12FDB7F90FDD}" type="presParOf" srcId="{9ED30633-DBAD-4531-98C5-48795AA4AEE3}" destId="{E955BC49-4CE1-49DB-B9CE-1CABEB2120DD}" srcOrd="0" destOrd="0" presId="urn:microsoft.com/office/officeart/2005/8/layout/venn2"/>
    <dgm:cxn modelId="{D4E16864-ACC4-4793-9B23-C8A398A71301}" type="presParOf" srcId="{9ED30633-DBAD-4531-98C5-48795AA4AEE3}" destId="{54267A93-E82D-412D-944E-0985999C526F}" srcOrd="1" destOrd="0" presId="urn:microsoft.com/office/officeart/2005/8/layout/venn2"/>
    <dgm:cxn modelId="{67279097-CBF9-4129-9C7B-6BF09D7E0176}" type="presParOf" srcId="{FE6389FB-94FD-4042-A67C-E9F01C6C17AA}" destId="{25E95F5B-B2C3-4BA5-99B7-8A4836217E58}" srcOrd="2" destOrd="0" presId="urn:microsoft.com/office/officeart/2005/8/layout/venn2"/>
    <dgm:cxn modelId="{7030B2EE-430E-4891-95DE-324D7442A60A}" type="presParOf" srcId="{25E95F5B-B2C3-4BA5-99B7-8A4836217E58}" destId="{B05EF67F-D175-4962-AFA2-1D956D327E21}" srcOrd="0" destOrd="0" presId="urn:microsoft.com/office/officeart/2005/8/layout/venn2"/>
    <dgm:cxn modelId="{A848489A-F2DF-4D89-9128-B641316EB3F5}" type="presParOf" srcId="{25E95F5B-B2C3-4BA5-99B7-8A4836217E58}" destId="{852C0CB2-CC04-4328-B053-BC614BD06918}" srcOrd="1" destOrd="0" presId="urn:microsoft.com/office/officeart/2005/8/layout/venn2"/>
    <dgm:cxn modelId="{EFDF547B-F1E6-49A2-9A79-B120B1FC5ABA}" type="presParOf" srcId="{FE6389FB-94FD-4042-A67C-E9F01C6C17AA}" destId="{C3F66004-F337-4859-BB21-D881A8A42533}" srcOrd="3" destOrd="0" presId="urn:microsoft.com/office/officeart/2005/8/layout/venn2"/>
    <dgm:cxn modelId="{006937A7-5CA0-4278-BFB0-5A347A8982A2}" type="presParOf" srcId="{C3F66004-F337-4859-BB21-D881A8A42533}" destId="{AD784A4E-EB27-4339-9E47-9A45BBEF0B0B}" srcOrd="0" destOrd="0" presId="urn:microsoft.com/office/officeart/2005/8/layout/venn2"/>
    <dgm:cxn modelId="{9285677A-6405-4E21-AF85-672429DED8D4}" type="presParOf" srcId="{C3F66004-F337-4859-BB21-D881A8A42533}" destId="{DBCE6BF0-D633-4203-B629-98AA65224D1F}" srcOrd="1" destOrd="0" presId="urn:microsoft.com/office/officeart/2005/8/layout/ven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56FE935-4345-4785-A2AF-52F347A75287}" type="doc">
      <dgm:prSet loTypeId="urn:microsoft.com/office/officeart/2005/8/layout/matrix2" loCatId="matrix" qsTypeId="urn:microsoft.com/office/officeart/2005/8/quickstyle/simple1" qsCatId="simple" csTypeId="urn:microsoft.com/office/officeart/2005/8/colors/accent3_1" csCatId="accent3" phldr="1"/>
      <dgm:spPr/>
      <dgm:t>
        <a:bodyPr/>
        <a:lstStyle/>
        <a:p>
          <a:endParaRPr lang="en-ZA"/>
        </a:p>
      </dgm:t>
    </dgm:pt>
    <dgm:pt modelId="{4E3B0147-301D-4423-8488-6FDDCB5B607A}">
      <dgm:prSet phldrT="[Text]"/>
      <dgm:spPr/>
      <dgm:t>
        <a:bodyPr/>
        <a:lstStyle/>
        <a:p>
          <a:r>
            <a:rPr lang="en-ZA" dirty="0" smtClean="0"/>
            <a:t>Humility: listen carefully</a:t>
          </a:r>
          <a:endParaRPr lang="en-ZA" dirty="0"/>
        </a:p>
      </dgm:t>
    </dgm:pt>
    <dgm:pt modelId="{FFA9C9E6-BD3C-4863-9654-6345AAD10861}" type="parTrans" cxnId="{5E34FBBE-6010-4A62-99E4-AB512A4E2A39}">
      <dgm:prSet/>
      <dgm:spPr/>
      <dgm:t>
        <a:bodyPr/>
        <a:lstStyle/>
        <a:p>
          <a:endParaRPr lang="en-ZA"/>
        </a:p>
      </dgm:t>
    </dgm:pt>
    <dgm:pt modelId="{E5AD0EB5-6B46-46E2-90A7-2E4E5EDE1650}" type="sibTrans" cxnId="{5E34FBBE-6010-4A62-99E4-AB512A4E2A39}">
      <dgm:prSet/>
      <dgm:spPr/>
      <dgm:t>
        <a:bodyPr/>
        <a:lstStyle/>
        <a:p>
          <a:endParaRPr lang="en-ZA"/>
        </a:p>
      </dgm:t>
    </dgm:pt>
    <dgm:pt modelId="{8871209D-2F3B-4D1B-89B1-23532BB6296B}">
      <dgm:prSet phldrT="[Text]"/>
      <dgm:spPr/>
      <dgm:t>
        <a:bodyPr/>
        <a:lstStyle/>
        <a:p>
          <a:r>
            <a:rPr lang="en-ZA" dirty="0" smtClean="0"/>
            <a:t>Relativity: we have a perspective only</a:t>
          </a:r>
          <a:endParaRPr lang="en-ZA" dirty="0"/>
        </a:p>
      </dgm:t>
    </dgm:pt>
    <dgm:pt modelId="{308C8BFC-1520-4C99-B20D-9775B3D6C68A}" type="parTrans" cxnId="{1C398C6F-7E0F-45AF-9483-AC4E4A9B9D0B}">
      <dgm:prSet/>
      <dgm:spPr/>
      <dgm:t>
        <a:bodyPr/>
        <a:lstStyle/>
        <a:p>
          <a:endParaRPr lang="en-ZA"/>
        </a:p>
      </dgm:t>
    </dgm:pt>
    <dgm:pt modelId="{144BC172-5A10-43B4-9A5C-3D5AC83D55FC}" type="sibTrans" cxnId="{1C398C6F-7E0F-45AF-9483-AC4E4A9B9D0B}">
      <dgm:prSet/>
      <dgm:spPr/>
      <dgm:t>
        <a:bodyPr/>
        <a:lstStyle/>
        <a:p>
          <a:endParaRPr lang="en-ZA"/>
        </a:p>
      </dgm:t>
    </dgm:pt>
    <dgm:pt modelId="{4D8E5399-7556-495F-AB63-A39C621C206A}">
      <dgm:prSet phldrT="[Text]"/>
      <dgm:spPr/>
      <dgm:t>
        <a:bodyPr/>
        <a:lstStyle/>
        <a:p>
          <a:r>
            <a:rPr lang="en-ZA" dirty="0" smtClean="0"/>
            <a:t>Thoughtfully examine alternatives</a:t>
          </a:r>
          <a:endParaRPr lang="en-ZA" dirty="0"/>
        </a:p>
      </dgm:t>
    </dgm:pt>
    <dgm:pt modelId="{94090A89-4155-4090-8553-9BC56E5E5919}" type="parTrans" cxnId="{DDC4A586-F90E-45E7-970E-73AFDA8791BA}">
      <dgm:prSet/>
      <dgm:spPr/>
      <dgm:t>
        <a:bodyPr/>
        <a:lstStyle/>
        <a:p>
          <a:endParaRPr lang="en-ZA"/>
        </a:p>
      </dgm:t>
    </dgm:pt>
    <dgm:pt modelId="{8DF444C5-7781-4ED3-B4AF-FF09BB41F785}" type="sibTrans" cxnId="{DDC4A586-F90E-45E7-970E-73AFDA8791BA}">
      <dgm:prSet/>
      <dgm:spPr/>
      <dgm:t>
        <a:bodyPr/>
        <a:lstStyle/>
        <a:p>
          <a:endParaRPr lang="en-ZA"/>
        </a:p>
      </dgm:t>
    </dgm:pt>
    <dgm:pt modelId="{0A0BEFB0-97D3-4228-9114-4507FCFD1687}">
      <dgm:prSet phldrT="[Text]"/>
      <dgm:spPr/>
      <dgm:t>
        <a:bodyPr/>
        <a:lstStyle/>
        <a:p>
          <a:r>
            <a:rPr lang="en-ZA" dirty="0" smtClean="0"/>
            <a:t>Examine dogma &amp; challenge opinion</a:t>
          </a:r>
          <a:endParaRPr lang="en-ZA" dirty="0"/>
        </a:p>
      </dgm:t>
    </dgm:pt>
    <dgm:pt modelId="{E3A1374A-6685-4243-A212-7AC4793AD4D3}" type="parTrans" cxnId="{74391B3E-2443-4328-B86A-A9B18AE5FEA6}">
      <dgm:prSet/>
      <dgm:spPr/>
      <dgm:t>
        <a:bodyPr/>
        <a:lstStyle/>
        <a:p>
          <a:endParaRPr lang="en-ZA"/>
        </a:p>
      </dgm:t>
    </dgm:pt>
    <dgm:pt modelId="{8F7A7F5E-8EE4-410C-B491-1377302E0705}" type="sibTrans" cxnId="{74391B3E-2443-4328-B86A-A9B18AE5FEA6}">
      <dgm:prSet/>
      <dgm:spPr/>
      <dgm:t>
        <a:bodyPr/>
        <a:lstStyle/>
        <a:p>
          <a:endParaRPr lang="en-ZA"/>
        </a:p>
      </dgm:t>
    </dgm:pt>
    <dgm:pt modelId="{800EA4EA-2BE1-4013-8612-03202A3CE18B}" type="pres">
      <dgm:prSet presAssocID="{356FE935-4345-4785-A2AF-52F347A75287}" presName="matrix" presStyleCnt="0">
        <dgm:presLayoutVars>
          <dgm:chMax val="1"/>
          <dgm:dir/>
          <dgm:resizeHandles val="exact"/>
        </dgm:presLayoutVars>
      </dgm:prSet>
      <dgm:spPr/>
    </dgm:pt>
    <dgm:pt modelId="{1114B1CF-A078-45BB-AB8F-CE197B366395}" type="pres">
      <dgm:prSet presAssocID="{356FE935-4345-4785-A2AF-52F347A75287}" presName="axisShape" presStyleLbl="bgShp" presStyleIdx="0" presStyleCnt="1"/>
      <dgm:spPr/>
    </dgm:pt>
    <dgm:pt modelId="{46249A0C-498D-49DD-B095-68F9730B6EC3}" type="pres">
      <dgm:prSet presAssocID="{356FE935-4345-4785-A2AF-52F347A75287}" presName="rect1" presStyleLbl="node1" presStyleIdx="0" presStyleCnt="4">
        <dgm:presLayoutVars>
          <dgm:chMax val="0"/>
          <dgm:chPref val="0"/>
          <dgm:bulletEnabled val="1"/>
        </dgm:presLayoutVars>
      </dgm:prSet>
      <dgm:spPr/>
    </dgm:pt>
    <dgm:pt modelId="{7EE4A561-D2B2-4E56-9FE7-6CE0D855D4BD}" type="pres">
      <dgm:prSet presAssocID="{356FE935-4345-4785-A2AF-52F347A75287}" presName="rect2" presStyleLbl="node1" presStyleIdx="1" presStyleCnt="4">
        <dgm:presLayoutVars>
          <dgm:chMax val="0"/>
          <dgm:chPref val="0"/>
          <dgm:bulletEnabled val="1"/>
        </dgm:presLayoutVars>
      </dgm:prSet>
      <dgm:spPr/>
      <dgm:t>
        <a:bodyPr/>
        <a:lstStyle/>
        <a:p>
          <a:endParaRPr lang="en-ZA"/>
        </a:p>
      </dgm:t>
    </dgm:pt>
    <dgm:pt modelId="{1F90795D-5109-42CE-9BD1-62EA4AFC257E}" type="pres">
      <dgm:prSet presAssocID="{356FE935-4345-4785-A2AF-52F347A75287}" presName="rect3" presStyleLbl="node1" presStyleIdx="2" presStyleCnt="4">
        <dgm:presLayoutVars>
          <dgm:chMax val="0"/>
          <dgm:chPref val="0"/>
          <dgm:bulletEnabled val="1"/>
        </dgm:presLayoutVars>
      </dgm:prSet>
      <dgm:spPr/>
      <dgm:t>
        <a:bodyPr/>
        <a:lstStyle/>
        <a:p>
          <a:endParaRPr lang="en-ZA"/>
        </a:p>
      </dgm:t>
    </dgm:pt>
    <dgm:pt modelId="{7F4D7E82-8A84-4042-B069-7EF515088EF4}" type="pres">
      <dgm:prSet presAssocID="{356FE935-4345-4785-A2AF-52F347A75287}" presName="rect4" presStyleLbl="node1" presStyleIdx="3" presStyleCnt="4">
        <dgm:presLayoutVars>
          <dgm:chMax val="0"/>
          <dgm:chPref val="0"/>
          <dgm:bulletEnabled val="1"/>
        </dgm:presLayoutVars>
      </dgm:prSet>
      <dgm:spPr/>
      <dgm:t>
        <a:bodyPr/>
        <a:lstStyle/>
        <a:p>
          <a:endParaRPr lang="en-ZA"/>
        </a:p>
      </dgm:t>
    </dgm:pt>
  </dgm:ptLst>
  <dgm:cxnLst>
    <dgm:cxn modelId="{AEBDB6FF-50C5-47F6-9962-C38863C61F35}" type="presOf" srcId="{4D8E5399-7556-495F-AB63-A39C621C206A}" destId="{1F90795D-5109-42CE-9BD1-62EA4AFC257E}" srcOrd="0" destOrd="0" presId="urn:microsoft.com/office/officeart/2005/8/layout/matrix2"/>
    <dgm:cxn modelId="{3829665C-36DC-4C02-90D3-08C5A0B88D61}" type="presOf" srcId="{8871209D-2F3B-4D1B-89B1-23532BB6296B}" destId="{7EE4A561-D2B2-4E56-9FE7-6CE0D855D4BD}" srcOrd="0" destOrd="0" presId="urn:microsoft.com/office/officeart/2005/8/layout/matrix2"/>
    <dgm:cxn modelId="{1C398C6F-7E0F-45AF-9483-AC4E4A9B9D0B}" srcId="{356FE935-4345-4785-A2AF-52F347A75287}" destId="{8871209D-2F3B-4D1B-89B1-23532BB6296B}" srcOrd="1" destOrd="0" parTransId="{308C8BFC-1520-4C99-B20D-9775B3D6C68A}" sibTransId="{144BC172-5A10-43B4-9A5C-3D5AC83D55FC}"/>
    <dgm:cxn modelId="{DDC4A586-F90E-45E7-970E-73AFDA8791BA}" srcId="{356FE935-4345-4785-A2AF-52F347A75287}" destId="{4D8E5399-7556-495F-AB63-A39C621C206A}" srcOrd="2" destOrd="0" parTransId="{94090A89-4155-4090-8553-9BC56E5E5919}" sibTransId="{8DF444C5-7781-4ED3-B4AF-FF09BB41F785}"/>
    <dgm:cxn modelId="{3A970C85-003E-4223-9A35-F7824AFEB2B2}" type="presOf" srcId="{0A0BEFB0-97D3-4228-9114-4507FCFD1687}" destId="{7F4D7E82-8A84-4042-B069-7EF515088EF4}" srcOrd="0" destOrd="0" presId="urn:microsoft.com/office/officeart/2005/8/layout/matrix2"/>
    <dgm:cxn modelId="{74391B3E-2443-4328-B86A-A9B18AE5FEA6}" srcId="{356FE935-4345-4785-A2AF-52F347A75287}" destId="{0A0BEFB0-97D3-4228-9114-4507FCFD1687}" srcOrd="3" destOrd="0" parTransId="{E3A1374A-6685-4243-A212-7AC4793AD4D3}" sibTransId="{8F7A7F5E-8EE4-410C-B491-1377302E0705}"/>
    <dgm:cxn modelId="{5E34FBBE-6010-4A62-99E4-AB512A4E2A39}" srcId="{356FE935-4345-4785-A2AF-52F347A75287}" destId="{4E3B0147-301D-4423-8488-6FDDCB5B607A}" srcOrd="0" destOrd="0" parTransId="{FFA9C9E6-BD3C-4863-9654-6345AAD10861}" sibTransId="{E5AD0EB5-6B46-46E2-90A7-2E4E5EDE1650}"/>
    <dgm:cxn modelId="{8A154EC4-8072-4656-BA10-2CF04FB2D09E}" type="presOf" srcId="{4E3B0147-301D-4423-8488-6FDDCB5B607A}" destId="{46249A0C-498D-49DD-B095-68F9730B6EC3}" srcOrd="0" destOrd="0" presId="urn:microsoft.com/office/officeart/2005/8/layout/matrix2"/>
    <dgm:cxn modelId="{2765B574-6917-4412-A5E9-3C2826877B68}" type="presOf" srcId="{356FE935-4345-4785-A2AF-52F347A75287}" destId="{800EA4EA-2BE1-4013-8612-03202A3CE18B}" srcOrd="0" destOrd="0" presId="urn:microsoft.com/office/officeart/2005/8/layout/matrix2"/>
    <dgm:cxn modelId="{896A6B06-D31B-4C41-A410-C06BB1526041}" type="presParOf" srcId="{800EA4EA-2BE1-4013-8612-03202A3CE18B}" destId="{1114B1CF-A078-45BB-AB8F-CE197B366395}" srcOrd="0" destOrd="0" presId="urn:microsoft.com/office/officeart/2005/8/layout/matrix2"/>
    <dgm:cxn modelId="{E17877FB-740F-4CF2-A758-0AAD535BD0E2}" type="presParOf" srcId="{800EA4EA-2BE1-4013-8612-03202A3CE18B}" destId="{46249A0C-498D-49DD-B095-68F9730B6EC3}" srcOrd="1" destOrd="0" presId="urn:microsoft.com/office/officeart/2005/8/layout/matrix2"/>
    <dgm:cxn modelId="{83F99C8A-09D4-4002-9FEE-BE85AEDEF628}" type="presParOf" srcId="{800EA4EA-2BE1-4013-8612-03202A3CE18B}" destId="{7EE4A561-D2B2-4E56-9FE7-6CE0D855D4BD}" srcOrd="2" destOrd="0" presId="urn:microsoft.com/office/officeart/2005/8/layout/matrix2"/>
    <dgm:cxn modelId="{74405FD9-F01D-4D37-9615-8BFD4E64C5D8}" type="presParOf" srcId="{800EA4EA-2BE1-4013-8612-03202A3CE18B}" destId="{1F90795D-5109-42CE-9BD1-62EA4AFC257E}" srcOrd="3" destOrd="0" presId="urn:microsoft.com/office/officeart/2005/8/layout/matrix2"/>
    <dgm:cxn modelId="{7DAA0BAF-D8A1-41A8-BBD4-EF7C1966E8E5}" type="presParOf" srcId="{800EA4EA-2BE1-4013-8612-03202A3CE18B}" destId="{7F4D7E82-8A84-4042-B069-7EF515088EF4}" srcOrd="4" destOrd="0" presId="urn:microsoft.com/office/officeart/2005/8/layout/matrix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944A485-8FF9-4F8B-BABB-DD89988C7F4F}" type="doc">
      <dgm:prSet loTypeId="urn:microsoft.com/office/officeart/2005/8/layout/pyramid3" loCatId="pyramid" qsTypeId="urn:microsoft.com/office/officeart/2005/8/quickstyle/simple1" qsCatId="simple" csTypeId="urn:microsoft.com/office/officeart/2005/8/colors/accent5_5" csCatId="accent5" phldr="1"/>
      <dgm:spPr/>
    </dgm:pt>
    <dgm:pt modelId="{973FD3DD-FA9E-4581-8B6E-5919324A693B}">
      <dgm:prSet phldrT="[Text]"/>
      <dgm:spPr/>
      <dgm:t>
        <a:bodyPr/>
        <a:lstStyle/>
        <a:p>
          <a:r>
            <a:rPr lang="en-ZA" dirty="0" smtClean="0">
              <a:solidFill>
                <a:srgbClr val="FF0000"/>
              </a:solidFill>
            </a:rPr>
            <a:t>Metaphysically</a:t>
          </a:r>
          <a:r>
            <a:rPr lang="en-ZA" dirty="0" smtClean="0"/>
            <a:t>:  understanding the different non empirical B/beings or ultimate reasons behind reality.</a:t>
          </a:r>
          <a:endParaRPr lang="en-ZA" dirty="0"/>
        </a:p>
      </dgm:t>
    </dgm:pt>
    <dgm:pt modelId="{8132A0FB-52FD-471E-B29F-2A8DFBF59451}" type="parTrans" cxnId="{E86DC0BE-D2FC-46C5-8F48-96D714E6830D}">
      <dgm:prSet/>
      <dgm:spPr/>
      <dgm:t>
        <a:bodyPr/>
        <a:lstStyle/>
        <a:p>
          <a:endParaRPr lang="en-ZA"/>
        </a:p>
      </dgm:t>
    </dgm:pt>
    <dgm:pt modelId="{9BA32350-997D-4437-B3D1-198CA2EB3A6D}" type="sibTrans" cxnId="{E86DC0BE-D2FC-46C5-8F48-96D714E6830D}">
      <dgm:prSet/>
      <dgm:spPr/>
      <dgm:t>
        <a:bodyPr/>
        <a:lstStyle/>
        <a:p>
          <a:endParaRPr lang="en-ZA"/>
        </a:p>
      </dgm:t>
    </dgm:pt>
    <dgm:pt modelId="{0CD9B959-C233-43ED-A7F0-85896E35012E}">
      <dgm:prSet phldrT="[Text]"/>
      <dgm:spPr/>
      <dgm:t>
        <a:bodyPr/>
        <a:lstStyle/>
        <a:p>
          <a:r>
            <a:rPr lang="en-ZA" dirty="0" smtClean="0">
              <a:solidFill>
                <a:srgbClr val="FF0000"/>
              </a:solidFill>
            </a:rPr>
            <a:t>Ethically</a:t>
          </a:r>
          <a:r>
            <a:rPr lang="en-ZA" dirty="0" smtClean="0"/>
            <a:t>: perceiving the unique ways that people decide what is life giving and what is not</a:t>
          </a:r>
          <a:endParaRPr lang="en-ZA" dirty="0"/>
        </a:p>
      </dgm:t>
    </dgm:pt>
    <dgm:pt modelId="{48ED6D25-1951-46E2-948C-B3C37CE8057D}" type="parTrans" cxnId="{784AB22F-DA8B-45C4-9B07-3CE6B509E8AC}">
      <dgm:prSet/>
      <dgm:spPr/>
      <dgm:t>
        <a:bodyPr/>
        <a:lstStyle/>
        <a:p>
          <a:endParaRPr lang="en-ZA"/>
        </a:p>
      </dgm:t>
    </dgm:pt>
    <dgm:pt modelId="{0667A794-0652-4ED1-A547-7A26FFA2B285}" type="sibTrans" cxnId="{784AB22F-DA8B-45C4-9B07-3CE6B509E8AC}">
      <dgm:prSet/>
      <dgm:spPr/>
      <dgm:t>
        <a:bodyPr/>
        <a:lstStyle/>
        <a:p>
          <a:endParaRPr lang="en-ZA"/>
        </a:p>
      </dgm:t>
    </dgm:pt>
    <dgm:pt modelId="{755033E1-25E3-4BDF-9835-528D92DA6BAF}">
      <dgm:prSet phldrT="[Text]"/>
      <dgm:spPr/>
      <dgm:t>
        <a:bodyPr/>
        <a:lstStyle/>
        <a:p>
          <a:r>
            <a:rPr lang="en-ZA" dirty="0" smtClean="0">
              <a:solidFill>
                <a:srgbClr val="FF0000"/>
              </a:solidFill>
            </a:rPr>
            <a:t>Epistemologically:</a:t>
          </a:r>
          <a:r>
            <a:rPr lang="en-ZA" dirty="0" smtClean="0"/>
            <a:t> examine the various ways  knowledge is constructed.  </a:t>
          </a:r>
          <a:endParaRPr lang="en-ZA" dirty="0"/>
        </a:p>
      </dgm:t>
    </dgm:pt>
    <dgm:pt modelId="{B72A0B4F-5126-45C0-80B2-89CA6264978E}" type="parTrans" cxnId="{EA3192FF-B1FA-439D-9798-9B9164A39B10}">
      <dgm:prSet/>
      <dgm:spPr/>
      <dgm:t>
        <a:bodyPr/>
        <a:lstStyle/>
        <a:p>
          <a:endParaRPr lang="en-ZA"/>
        </a:p>
      </dgm:t>
    </dgm:pt>
    <dgm:pt modelId="{9F6E2087-5B17-471F-AF0B-08937F027D5B}" type="sibTrans" cxnId="{EA3192FF-B1FA-439D-9798-9B9164A39B10}">
      <dgm:prSet/>
      <dgm:spPr/>
      <dgm:t>
        <a:bodyPr/>
        <a:lstStyle/>
        <a:p>
          <a:endParaRPr lang="en-ZA"/>
        </a:p>
      </dgm:t>
    </dgm:pt>
    <dgm:pt modelId="{576D2626-C510-4FCD-8C15-C8B25F3FE59E}" type="pres">
      <dgm:prSet presAssocID="{5944A485-8FF9-4F8B-BABB-DD89988C7F4F}" presName="Name0" presStyleCnt="0">
        <dgm:presLayoutVars>
          <dgm:dir/>
          <dgm:animLvl val="lvl"/>
          <dgm:resizeHandles val="exact"/>
        </dgm:presLayoutVars>
      </dgm:prSet>
      <dgm:spPr/>
    </dgm:pt>
    <dgm:pt modelId="{C16BEEE5-B29F-4D0D-9468-628F5D945A92}" type="pres">
      <dgm:prSet presAssocID="{973FD3DD-FA9E-4581-8B6E-5919324A693B}" presName="Name8" presStyleCnt="0"/>
      <dgm:spPr/>
    </dgm:pt>
    <dgm:pt modelId="{2D9E2D0B-C524-4782-9F53-1A94D083AB46}" type="pres">
      <dgm:prSet presAssocID="{973FD3DD-FA9E-4581-8B6E-5919324A693B}" presName="level" presStyleLbl="node1" presStyleIdx="0" presStyleCnt="3">
        <dgm:presLayoutVars>
          <dgm:chMax val="1"/>
          <dgm:bulletEnabled val="1"/>
        </dgm:presLayoutVars>
      </dgm:prSet>
      <dgm:spPr/>
      <dgm:t>
        <a:bodyPr/>
        <a:lstStyle/>
        <a:p>
          <a:endParaRPr lang="en-ZA"/>
        </a:p>
      </dgm:t>
    </dgm:pt>
    <dgm:pt modelId="{CA5A70F5-1083-4006-8932-A9242E420998}" type="pres">
      <dgm:prSet presAssocID="{973FD3DD-FA9E-4581-8B6E-5919324A693B}" presName="levelTx" presStyleLbl="revTx" presStyleIdx="0" presStyleCnt="0">
        <dgm:presLayoutVars>
          <dgm:chMax val="1"/>
          <dgm:bulletEnabled val="1"/>
        </dgm:presLayoutVars>
      </dgm:prSet>
      <dgm:spPr/>
      <dgm:t>
        <a:bodyPr/>
        <a:lstStyle/>
        <a:p>
          <a:endParaRPr lang="en-ZA"/>
        </a:p>
      </dgm:t>
    </dgm:pt>
    <dgm:pt modelId="{04454D93-5955-4F92-AF90-F7FCE0033FB4}" type="pres">
      <dgm:prSet presAssocID="{0CD9B959-C233-43ED-A7F0-85896E35012E}" presName="Name8" presStyleCnt="0"/>
      <dgm:spPr/>
    </dgm:pt>
    <dgm:pt modelId="{8DA3A0A1-13B2-4562-85CC-780166A5479E}" type="pres">
      <dgm:prSet presAssocID="{0CD9B959-C233-43ED-A7F0-85896E35012E}" presName="level" presStyleLbl="node1" presStyleIdx="1" presStyleCnt="3">
        <dgm:presLayoutVars>
          <dgm:chMax val="1"/>
          <dgm:bulletEnabled val="1"/>
        </dgm:presLayoutVars>
      </dgm:prSet>
      <dgm:spPr/>
      <dgm:t>
        <a:bodyPr/>
        <a:lstStyle/>
        <a:p>
          <a:endParaRPr lang="en-ZA"/>
        </a:p>
      </dgm:t>
    </dgm:pt>
    <dgm:pt modelId="{E7D3D842-79A6-474C-9D21-6847C01D9DA3}" type="pres">
      <dgm:prSet presAssocID="{0CD9B959-C233-43ED-A7F0-85896E35012E}" presName="levelTx" presStyleLbl="revTx" presStyleIdx="0" presStyleCnt="0">
        <dgm:presLayoutVars>
          <dgm:chMax val="1"/>
          <dgm:bulletEnabled val="1"/>
        </dgm:presLayoutVars>
      </dgm:prSet>
      <dgm:spPr/>
      <dgm:t>
        <a:bodyPr/>
        <a:lstStyle/>
        <a:p>
          <a:endParaRPr lang="en-ZA"/>
        </a:p>
      </dgm:t>
    </dgm:pt>
    <dgm:pt modelId="{580511D0-AB0C-4830-AB6C-4269CAEB54E9}" type="pres">
      <dgm:prSet presAssocID="{755033E1-25E3-4BDF-9835-528D92DA6BAF}" presName="Name8" presStyleCnt="0"/>
      <dgm:spPr/>
    </dgm:pt>
    <dgm:pt modelId="{CAF419F8-1084-4D33-8AE8-FDF402D59FFF}" type="pres">
      <dgm:prSet presAssocID="{755033E1-25E3-4BDF-9835-528D92DA6BAF}" presName="level" presStyleLbl="node1" presStyleIdx="2" presStyleCnt="3">
        <dgm:presLayoutVars>
          <dgm:chMax val="1"/>
          <dgm:bulletEnabled val="1"/>
        </dgm:presLayoutVars>
      </dgm:prSet>
      <dgm:spPr/>
      <dgm:t>
        <a:bodyPr/>
        <a:lstStyle/>
        <a:p>
          <a:endParaRPr lang="en-ZA"/>
        </a:p>
      </dgm:t>
    </dgm:pt>
    <dgm:pt modelId="{627042F0-3047-44B6-B122-8A679008315A}" type="pres">
      <dgm:prSet presAssocID="{755033E1-25E3-4BDF-9835-528D92DA6BAF}" presName="levelTx" presStyleLbl="revTx" presStyleIdx="0" presStyleCnt="0">
        <dgm:presLayoutVars>
          <dgm:chMax val="1"/>
          <dgm:bulletEnabled val="1"/>
        </dgm:presLayoutVars>
      </dgm:prSet>
      <dgm:spPr/>
      <dgm:t>
        <a:bodyPr/>
        <a:lstStyle/>
        <a:p>
          <a:endParaRPr lang="en-ZA"/>
        </a:p>
      </dgm:t>
    </dgm:pt>
  </dgm:ptLst>
  <dgm:cxnLst>
    <dgm:cxn modelId="{EA3192FF-B1FA-439D-9798-9B9164A39B10}" srcId="{5944A485-8FF9-4F8B-BABB-DD89988C7F4F}" destId="{755033E1-25E3-4BDF-9835-528D92DA6BAF}" srcOrd="2" destOrd="0" parTransId="{B72A0B4F-5126-45C0-80B2-89CA6264978E}" sibTransId="{9F6E2087-5B17-471F-AF0B-08937F027D5B}"/>
    <dgm:cxn modelId="{9BC72ED4-B748-4F92-BB1C-029750F798F3}" type="presOf" srcId="{5944A485-8FF9-4F8B-BABB-DD89988C7F4F}" destId="{576D2626-C510-4FCD-8C15-C8B25F3FE59E}" srcOrd="0" destOrd="0" presId="urn:microsoft.com/office/officeart/2005/8/layout/pyramid3"/>
    <dgm:cxn modelId="{A469A5B7-EB5A-40D2-8153-DCE10DCF7AE5}" type="presOf" srcId="{973FD3DD-FA9E-4581-8B6E-5919324A693B}" destId="{2D9E2D0B-C524-4782-9F53-1A94D083AB46}" srcOrd="0" destOrd="0" presId="urn:microsoft.com/office/officeart/2005/8/layout/pyramid3"/>
    <dgm:cxn modelId="{784AB22F-DA8B-45C4-9B07-3CE6B509E8AC}" srcId="{5944A485-8FF9-4F8B-BABB-DD89988C7F4F}" destId="{0CD9B959-C233-43ED-A7F0-85896E35012E}" srcOrd="1" destOrd="0" parTransId="{48ED6D25-1951-46E2-948C-B3C37CE8057D}" sibTransId="{0667A794-0652-4ED1-A547-7A26FFA2B285}"/>
    <dgm:cxn modelId="{74F93315-F87A-4D5C-A983-7243172CCDED}" type="presOf" srcId="{755033E1-25E3-4BDF-9835-528D92DA6BAF}" destId="{627042F0-3047-44B6-B122-8A679008315A}" srcOrd="1" destOrd="0" presId="urn:microsoft.com/office/officeart/2005/8/layout/pyramid3"/>
    <dgm:cxn modelId="{C5396FD3-789B-468D-94DE-1BF657A71D0F}" type="presOf" srcId="{973FD3DD-FA9E-4581-8B6E-5919324A693B}" destId="{CA5A70F5-1083-4006-8932-A9242E420998}" srcOrd="1" destOrd="0" presId="urn:microsoft.com/office/officeart/2005/8/layout/pyramid3"/>
    <dgm:cxn modelId="{0521DBFB-DD94-4E50-A71E-72167773C355}" type="presOf" srcId="{0CD9B959-C233-43ED-A7F0-85896E35012E}" destId="{E7D3D842-79A6-474C-9D21-6847C01D9DA3}" srcOrd="1" destOrd="0" presId="urn:microsoft.com/office/officeart/2005/8/layout/pyramid3"/>
    <dgm:cxn modelId="{E86DC0BE-D2FC-46C5-8F48-96D714E6830D}" srcId="{5944A485-8FF9-4F8B-BABB-DD89988C7F4F}" destId="{973FD3DD-FA9E-4581-8B6E-5919324A693B}" srcOrd="0" destOrd="0" parTransId="{8132A0FB-52FD-471E-B29F-2A8DFBF59451}" sibTransId="{9BA32350-997D-4437-B3D1-198CA2EB3A6D}"/>
    <dgm:cxn modelId="{C68F858D-B269-4CAD-BD47-B0A16A3BFC99}" type="presOf" srcId="{0CD9B959-C233-43ED-A7F0-85896E35012E}" destId="{8DA3A0A1-13B2-4562-85CC-780166A5479E}" srcOrd="0" destOrd="0" presId="urn:microsoft.com/office/officeart/2005/8/layout/pyramid3"/>
    <dgm:cxn modelId="{04B43D86-FDEA-4448-B7C6-712E929E3F58}" type="presOf" srcId="{755033E1-25E3-4BDF-9835-528D92DA6BAF}" destId="{CAF419F8-1084-4D33-8AE8-FDF402D59FFF}" srcOrd="0" destOrd="0" presId="urn:microsoft.com/office/officeart/2005/8/layout/pyramid3"/>
    <dgm:cxn modelId="{F076957A-58D4-4B6F-8438-E9EDB85E56FE}" type="presParOf" srcId="{576D2626-C510-4FCD-8C15-C8B25F3FE59E}" destId="{C16BEEE5-B29F-4D0D-9468-628F5D945A92}" srcOrd="0" destOrd="0" presId="urn:microsoft.com/office/officeart/2005/8/layout/pyramid3"/>
    <dgm:cxn modelId="{58EFF284-57CB-4402-8A7D-9A71FD3CB9C1}" type="presParOf" srcId="{C16BEEE5-B29F-4D0D-9468-628F5D945A92}" destId="{2D9E2D0B-C524-4782-9F53-1A94D083AB46}" srcOrd="0" destOrd="0" presId="urn:microsoft.com/office/officeart/2005/8/layout/pyramid3"/>
    <dgm:cxn modelId="{C3763EAD-FE51-4066-A8F4-4572E13E96B9}" type="presParOf" srcId="{C16BEEE5-B29F-4D0D-9468-628F5D945A92}" destId="{CA5A70F5-1083-4006-8932-A9242E420998}" srcOrd="1" destOrd="0" presId="urn:microsoft.com/office/officeart/2005/8/layout/pyramid3"/>
    <dgm:cxn modelId="{E51A9104-E508-4FEA-B705-E77EFA10EE9D}" type="presParOf" srcId="{576D2626-C510-4FCD-8C15-C8B25F3FE59E}" destId="{04454D93-5955-4F92-AF90-F7FCE0033FB4}" srcOrd="1" destOrd="0" presId="urn:microsoft.com/office/officeart/2005/8/layout/pyramid3"/>
    <dgm:cxn modelId="{A3411497-34B5-4C6B-B40C-BC9E6816F719}" type="presParOf" srcId="{04454D93-5955-4F92-AF90-F7FCE0033FB4}" destId="{8DA3A0A1-13B2-4562-85CC-780166A5479E}" srcOrd="0" destOrd="0" presId="urn:microsoft.com/office/officeart/2005/8/layout/pyramid3"/>
    <dgm:cxn modelId="{398364A6-CAEC-4732-9BA5-57E895672A77}" type="presParOf" srcId="{04454D93-5955-4F92-AF90-F7FCE0033FB4}" destId="{E7D3D842-79A6-474C-9D21-6847C01D9DA3}" srcOrd="1" destOrd="0" presId="urn:microsoft.com/office/officeart/2005/8/layout/pyramid3"/>
    <dgm:cxn modelId="{295A5D5A-2E93-443B-923A-068CFFAEC8DC}" type="presParOf" srcId="{576D2626-C510-4FCD-8C15-C8B25F3FE59E}" destId="{580511D0-AB0C-4830-AB6C-4269CAEB54E9}" srcOrd="2" destOrd="0" presId="urn:microsoft.com/office/officeart/2005/8/layout/pyramid3"/>
    <dgm:cxn modelId="{6FBE45A0-BFC4-4B1D-A9A9-5F9EBA3A3593}" type="presParOf" srcId="{580511D0-AB0C-4830-AB6C-4269CAEB54E9}" destId="{CAF419F8-1084-4D33-8AE8-FDF402D59FFF}" srcOrd="0" destOrd="0" presId="urn:microsoft.com/office/officeart/2005/8/layout/pyramid3"/>
    <dgm:cxn modelId="{5D856D72-CFFC-4F17-AD66-DE8475158CD3}" type="presParOf" srcId="{580511D0-AB0C-4830-AB6C-4269CAEB54E9}" destId="{627042F0-3047-44B6-B122-8A679008315A}" srcOrd="1" destOrd="0" presId="urn:microsoft.com/office/officeart/2005/8/layout/pyramid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5737B69-A20A-40FE-A58B-8E51B67F7503}">
      <dsp:nvSpPr>
        <dsp:cNvPr id="0" name=""/>
        <dsp:cNvSpPr/>
      </dsp:nvSpPr>
      <dsp:spPr>
        <a:xfrm>
          <a:off x="3490118" y="2193131"/>
          <a:ext cx="2680493" cy="2680493"/>
        </a:xfrm>
        <a:prstGeom prst="gear9">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ZA" sz="1700" kern="1200" dirty="0" smtClean="0"/>
            <a:t>Text Book: Critical Reasoning &amp; the Art of Argumentation</a:t>
          </a:r>
          <a:endParaRPr lang="en-ZA" sz="1700" kern="1200" dirty="0"/>
        </a:p>
      </dsp:txBody>
      <dsp:txXfrm>
        <a:off x="3490118" y="2193131"/>
        <a:ext cx="2680493" cy="2680493"/>
      </dsp:txXfrm>
    </dsp:sp>
    <dsp:sp modelId="{C6C25D2E-CFA4-4CFB-8FCB-EA4EF2A0DF04}">
      <dsp:nvSpPr>
        <dsp:cNvPr id="0" name=""/>
        <dsp:cNvSpPr/>
      </dsp:nvSpPr>
      <dsp:spPr>
        <a:xfrm>
          <a:off x="1930558" y="1559560"/>
          <a:ext cx="1949450" cy="1949450"/>
        </a:xfrm>
        <a:prstGeom prst="gear6">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ZA" sz="1700" b="1" kern="1200" dirty="0" smtClean="0"/>
            <a:t>Study Guide</a:t>
          </a:r>
          <a:endParaRPr lang="en-ZA" sz="1700" b="1" kern="1200" dirty="0"/>
        </a:p>
      </dsp:txBody>
      <dsp:txXfrm>
        <a:off x="1930558" y="1559560"/>
        <a:ext cx="1949450" cy="1949450"/>
      </dsp:txXfrm>
    </dsp:sp>
    <dsp:sp modelId="{1B993541-6066-458B-ABFB-87471764A665}">
      <dsp:nvSpPr>
        <dsp:cNvPr id="0" name=""/>
        <dsp:cNvSpPr/>
      </dsp:nvSpPr>
      <dsp:spPr>
        <a:xfrm rot="20700000">
          <a:off x="3022449" y="214638"/>
          <a:ext cx="1910063" cy="1910063"/>
        </a:xfrm>
        <a:prstGeom prst="gear6">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ZA" sz="1700" b="1" kern="1200" dirty="0" smtClean="0"/>
            <a:t>Tutorial Letter 101</a:t>
          </a:r>
          <a:endParaRPr lang="en-ZA" sz="1700" b="1" kern="1200" dirty="0"/>
        </a:p>
      </dsp:txBody>
      <dsp:txXfrm>
        <a:off x="3441382" y="633571"/>
        <a:ext cx="1072197" cy="1072197"/>
      </dsp:txXfrm>
    </dsp:sp>
    <dsp:sp modelId="{E4E182C4-E56B-4BB8-8144-C18F1A2C1B20}">
      <dsp:nvSpPr>
        <dsp:cNvPr id="0" name=""/>
        <dsp:cNvSpPr/>
      </dsp:nvSpPr>
      <dsp:spPr>
        <a:xfrm>
          <a:off x="3291534" y="1784354"/>
          <a:ext cx="3431032" cy="3431032"/>
        </a:xfrm>
        <a:prstGeom prst="circularArrow">
          <a:avLst>
            <a:gd name="adj1" fmla="val 4688"/>
            <a:gd name="adj2" fmla="val 299029"/>
            <a:gd name="adj3" fmla="val 2530303"/>
            <a:gd name="adj4" fmla="val 15831151"/>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1324120-0BA8-4D7F-B029-F268C206F3AB}">
      <dsp:nvSpPr>
        <dsp:cNvPr id="0" name=""/>
        <dsp:cNvSpPr/>
      </dsp:nvSpPr>
      <dsp:spPr>
        <a:xfrm>
          <a:off x="1585314" y="1125305"/>
          <a:ext cx="2492859" cy="2492859"/>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30DD707-0828-41EB-BFF6-4ADCEC866411}">
      <dsp:nvSpPr>
        <dsp:cNvPr id="0" name=""/>
        <dsp:cNvSpPr/>
      </dsp:nvSpPr>
      <dsp:spPr>
        <a:xfrm>
          <a:off x="2580632" y="-206652"/>
          <a:ext cx="2687804" cy="2687804"/>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F1EB396-C104-4F68-8BAD-363A2BA80EDC}">
      <dsp:nvSpPr>
        <dsp:cNvPr id="0" name=""/>
        <dsp:cNvSpPr/>
      </dsp:nvSpPr>
      <dsp:spPr>
        <a:xfrm>
          <a:off x="2933439" y="-96771"/>
          <a:ext cx="1600720" cy="1182575"/>
        </a:xfrm>
        <a:prstGeom prst="roundRect">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ZA" sz="1400" b="1" kern="1200" dirty="0" smtClean="0">
              <a:solidFill>
                <a:srgbClr val="0070C0"/>
              </a:solidFill>
            </a:rPr>
            <a:t>TOPIC 1</a:t>
          </a:r>
        </a:p>
        <a:p>
          <a:pPr lvl="0" algn="ctr" defTabSz="622300">
            <a:lnSpc>
              <a:spcPct val="90000"/>
            </a:lnSpc>
            <a:spcBef>
              <a:spcPct val="0"/>
            </a:spcBef>
            <a:spcAft>
              <a:spcPct val="35000"/>
            </a:spcAft>
          </a:pPr>
          <a:r>
            <a:rPr lang="en-ZA" sz="1400" b="1" kern="1200" dirty="0" smtClean="0">
              <a:solidFill>
                <a:srgbClr val="0070C0"/>
              </a:solidFill>
            </a:rPr>
            <a:t>Introduction</a:t>
          </a:r>
        </a:p>
        <a:p>
          <a:pPr lvl="0" algn="ctr" defTabSz="622300">
            <a:lnSpc>
              <a:spcPct val="90000"/>
            </a:lnSpc>
            <a:spcBef>
              <a:spcPct val="0"/>
            </a:spcBef>
            <a:spcAft>
              <a:spcPct val="35000"/>
            </a:spcAft>
          </a:pPr>
          <a:endParaRPr lang="en-ZA" sz="1400" kern="1200" dirty="0"/>
        </a:p>
      </dsp:txBody>
      <dsp:txXfrm>
        <a:off x="2933439" y="-96771"/>
        <a:ext cx="1600720" cy="1182575"/>
      </dsp:txXfrm>
    </dsp:sp>
    <dsp:sp modelId="{DD7BB512-3599-4263-9980-F753C233E5DE}">
      <dsp:nvSpPr>
        <dsp:cNvPr id="0" name=""/>
        <dsp:cNvSpPr/>
      </dsp:nvSpPr>
      <dsp:spPr>
        <a:xfrm>
          <a:off x="1656046" y="494516"/>
          <a:ext cx="4155506" cy="4155506"/>
        </a:xfrm>
        <a:custGeom>
          <a:avLst/>
          <a:gdLst/>
          <a:ahLst/>
          <a:cxnLst/>
          <a:rect l="0" t="0" r="0" b="0"/>
          <a:pathLst>
            <a:path>
              <a:moveTo>
                <a:pt x="3055949" y="244670"/>
              </a:moveTo>
              <a:arcTo wR="2077753" hR="2077753" stAng="17885156" swAng="992939"/>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17277979-C106-4182-89D2-7EB8604F0BF2}">
      <dsp:nvSpPr>
        <dsp:cNvPr id="0" name=""/>
        <dsp:cNvSpPr/>
      </dsp:nvSpPr>
      <dsp:spPr>
        <a:xfrm>
          <a:off x="4909500" y="1238504"/>
          <a:ext cx="1600720" cy="1383407"/>
        </a:xfrm>
        <a:prstGeom prst="roundRect">
          <a:avLst/>
        </a:prstGeom>
        <a:gradFill rotWithShape="1">
          <a:gsLst>
            <a:gs pos="0">
              <a:schemeClr val="accent4">
                <a:tint val="35000"/>
                <a:satMod val="260000"/>
              </a:schemeClr>
            </a:gs>
            <a:gs pos="30000">
              <a:schemeClr val="accent4">
                <a:tint val="38000"/>
                <a:satMod val="260000"/>
              </a:schemeClr>
            </a:gs>
            <a:gs pos="75000">
              <a:schemeClr val="accent4">
                <a:tint val="55000"/>
                <a:satMod val="255000"/>
              </a:schemeClr>
            </a:gs>
            <a:gs pos="100000">
              <a:schemeClr val="accent4">
                <a:tint val="70000"/>
                <a:satMod val="255000"/>
              </a:schemeClr>
            </a:gs>
          </a:gsLst>
          <a:path path="circle">
            <a:fillToRect l="5000" t="100000" r="120000" b="10000"/>
          </a:path>
        </a:gradFill>
        <a:ln w="12700" cap="flat" cmpd="sng" algn="ctr">
          <a:solidFill>
            <a:schemeClr val="accent4">
              <a:shade val="70000"/>
              <a:satMod val="150000"/>
            </a:schemeClr>
          </a:solidFill>
          <a:prstDash val="solid"/>
        </a:ln>
        <a:effectLst>
          <a:outerShdw blurRad="50800" dist="25000" dir="5400000" rotWithShape="0">
            <a:srgbClr val="000000">
              <a:alpha val="4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ZA" sz="1400" b="1" kern="1200" dirty="0" smtClean="0">
              <a:solidFill>
                <a:srgbClr val="0070C0"/>
              </a:solidFill>
            </a:rPr>
            <a:t>TOPIC 2</a:t>
          </a:r>
        </a:p>
        <a:p>
          <a:pPr lvl="0" algn="ctr" defTabSz="622300">
            <a:lnSpc>
              <a:spcPct val="90000"/>
            </a:lnSpc>
            <a:spcBef>
              <a:spcPct val="0"/>
            </a:spcBef>
            <a:spcAft>
              <a:spcPct val="35000"/>
            </a:spcAft>
          </a:pPr>
          <a:r>
            <a:rPr lang="en-ZA" sz="1400" b="1" kern="1200" dirty="0" smtClean="0">
              <a:solidFill>
                <a:srgbClr val="0070C0"/>
              </a:solidFill>
            </a:rPr>
            <a:t>Obstacles to clear thinking</a:t>
          </a:r>
          <a:endParaRPr lang="en-ZA" sz="1400" b="1" kern="1200" dirty="0">
            <a:solidFill>
              <a:srgbClr val="0070C0"/>
            </a:solidFill>
          </a:endParaRPr>
        </a:p>
      </dsp:txBody>
      <dsp:txXfrm>
        <a:off x="4909500" y="1238504"/>
        <a:ext cx="1600720" cy="1383407"/>
      </dsp:txXfrm>
    </dsp:sp>
    <dsp:sp modelId="{D0D7210D-0D06-4C74-B61D-9316E46502C0}">
      <dsp:nvSpPr>
        <dsp:cNvPr id="0" name=""/>
        <dsp:cNvSpPr/>
      </dsp:nvSpPr>
      <dsp:spPr>
        <a:xfrm>
          <a:off x="1656046" y="494516"/>
          <a:ext cx="4155506" cy="4155506"/>
        </a:xfrm>
        <a:custGeom>
          <a:avLst/>
          <a:gdLst/>
          <a:ahLst/>
          <a:cxnLst/>
          <a:rect l="0" t="0" r="0" b="0"/>
          <a:pathLst>
            <a:path>
              <a:moveTo>
                <a:pt x="4141464" y="2318905"/>
              </a:moveTo>
              <a:arcTo wR="2077753" hR="2077753" stAng="399900" swAng="967760"/>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6A7FC85B-8852-4584-BE27-3E59DB9F63A6}">
      <dsp:nvSpPr>
        <dsp:cNvPr id="0" name=""/>
        <dsp:cNvSpPr/>
      </dsp:nvSpPr>
      <dsp:spPr>
        <a:xfrm>
          <a:off x="4154712" y="3550604"/>
          <a:ext cx="1600720" cy="1405204"/>
        </a:xfrm>
        <a:prstGeom prst="roundRect">
          <a:avLst/>
        </a:prstGeom>
        <a:gradFill rotWithShape="1">
          <a:gsLst>
            <a:gs pos="0">
              <a:schemeClr val="accent5">
                <a:tint val="35000"/>
                <a:satMod val="260000"/>
              </a:schemeClr>
            </a:gs>
            <a:gs pos="30000">
              <a:schemeClr val="accent5">
                <a:tint val="38000"/>
                <a:satMod val="260000"/>
              </a:schemeClr>
            </a:gs>
            <a:gs pos="75000">
              <a:schemeClr val="accent5">
                <a:tint val="55000"/>
                <a:satMod val="255000"/>
              </a:schemeClr>
            </a:gs>
            <a:gs pos="100000">
              <a:schemeClr val="accent5">
                <a:tint val="70000"/>
                <a:satMod val="255000"/>
              </a:schemeClr>
            </a:gs>
          </a:gsLst>
          <a:path path="circle">
            <a:fillToRect l="5000" t="100000" r="120000" b="10000"/>
          </a:path>
        </a:gradFill>
        <a:ln w="12700" cap="flat" cmpd="sng" algn="ctr">
          <a:solidFill>
            <a:schemeClr val="accent5">
              <a:shade val="70000"/>
              <a:satMod val="150000"/>
            </a:schemeClr>
          </a:solidFill>
          <a:prstDash val="solid"/>
        </a:ln>
        <a:effectLst>
          <a:outerShdw blurRad="50800" dist="25000" dir="5400000" rotWithShape="0">
            <a:srgbClr val="000000">
              <a:alpha val="40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ZA" sz="1300" b="1" kern="1200" dirty="0" smtClean="0">
              <a:solidFill>
                <a:srgbClr val="0070C0"/>
              </a:solidFill>
            </a:rPr>
            <a:t>TOPIC 3</a:t>
          </a:r>
        </a:p>
        <a:p>
          <a:pPr lvl="0" algn="ctr" defTabSz="577850">
            <a:lnSpc>
              <a:spcPct val="90000"/>
            </a:lnSpc>
            <a:spcBef>
              <a:spcPct val="0"/>
            </a:spcBef>
            <a:spcAft>
              <a:spcPct val="35000"/>
            </a:spcAft>
          </a:pPr>
          <a:r>
            <a:rPr lang="en-ZA" sz="1300" b="1" kern="1200" dirty="0" smtClean="0">
              <a:solidFill>
                <a:srgbClr val="0070C0"/>
              </a:solidFill>
            </a:rPr>
            <a:t>Indentifying and analysing  arguments</a:t>
          </a:r>
        </a:p>
        <a:p>
          <a:pPr lvl="0" algn="ctr" defTabSz="577850">
            <a:lnSpc>
              <a:spcPct val="90000"/>
            </a:lnSpc>
            <a:spcBef>
              <a:spcPct val="0"/>
            </a:spcBef>
            <a:spcAft>
              <a:spcPct val="35000"/>
            </a:spcAft>
          </a:pPr>
          <a:endParaRPr lang="en-ZA" sz="1300" kern="1200" dirty="0"/>
        </a:p>
      </dsp:txBody>
      <dsp:txXfrm>
        <a:off x="4154712" y="3550604"/>
        <a:ext cx="1600720" cy="1405204"/>
      </dsp:txXfrm>
    </dsp:sp>
    <dsp:sp modelId="{551D90E6-0706-4B8C-BA38-D018DDF05438}">
      <dsp:nvSpPr>
        <dsp:cNvPr id="0" name=""/>
        <dsp:cNvSpPr/>
      </dsp:nvSpPr>
      <dsp:spPr>
        <a:xfrm>
          <a:off x="1758124" y="476043"/>
          <a:ext cx="4155506" cy="4155506"/>
        </a:xfrm>
        <a:custGeom>
          <a:avLst/>
          <a:gdLst/>
          <a:ahLst/>
          <a:cxnLst/>
          <a:rect l="0" t="0" r="0" b="0"/>
          <a:pathLst>
            <a:path>
              <a:moveTo>
                <a:pt x="2209334" y="4151335"/>
              </a:moveTo>
              <a:arcTo wR="2077753" hR="2077753" stAng="5182145" swAng="948972"/>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05219EE-818D-444B-9460-4F56F430E6F0}">
      <dsp:nvSpPr>
        <dsp:cNvPr id="0" name=""/>
        <dsp:cNvSpPr/>
      </dsp:nvSpPr>
      <dsp:spPr>
        <a:xfrm>
          <a:off x="1614467" y="3400446"/>
          <a:ext cx="1600720" cy="1434379"/>
        </a:xfrm>
        <a:prstGeom prst="roundRect">
          <a:avLst/>
        </a:prstGeom>
        <a:solidFill>
          <a:srgbClr val="B9FC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ZA" sz="1300" b="1" kern="1200" dirty="0" smtClean="0">
              <a:solidFill>
                <a:srgbClr val="0070C0"/>
              </a:solidFill>
            </a:rPr>
            <a:t>TOPIC 4</a:t>
          </a:r>
        </a:p>
        <a:p>
          <a:pPr lvl="0" algn="ctr" defTabSz="577850">
            <a:lnSpc>
              <a:spcPct val="90000"/>
            </a:lnSpc>
            <a:spcBef>
              <a:spcPct val="0"/>
            </a:spcBef>
            <a:spcAft>
              <a:spcPct val="35000"/>
            </a:spcAft>
          </a:pPr>
          <a:r>
            <a:rPr lang="en-ZA" sz="1300" b="1" kern="1200" dirty="0" smtClean="0">
              <a:solidFill>
                <a:srgbClr val="0070C0"/>
              </a:solidFill>
            </a:rPr>
            <a:t>Evaluating Arguments</a:t>
          </a:r>
          <a:endParaRPr lang="en-ZA" sz="1300" b="1" kern="1200" dirty="0">
            <a:solidFill>
              <a:srgbClr val="0070C0"/>
            </a:solidFill>
          </a:endParaRPr>
        </a:p>
      </dsp:txBody>
      <dsp:txXfrm>
        <a:off x="1614467" y="3400446"/>
        <a:ext cx="1600720" cy="1434379"/>
      </dsp:txXfrm>
    </dsp:sp>
    <dsp:sp modelId="{985FCF67-5E00-48FB-8E99-07494F42F314}">
      <dsp:nvSpPr>
        <dsp:cNvPr id="0" name=""/>
        <dsp:cNvSpPr/>
      </dsp:nvSpPr>
      <dsp:spPr>
        <a:xfrm>
          <a:off x="1650991" y="377271"/>
          <a:ext cx="4155506" cy="4155506"/>
        </a:xfrm>
        <a:custGeom>
          <a:avLst/>
          <a:gdLst/>
          <a:ahLst/>
          <a:cxnLst/>
          <a:rect l="0" t="0" r="0" b="0"/>
          <a:pathLst>
            <a:path>
              <a:moveTo>
                <a:pt x="158176" y="2872916"/>
              </a:moveTo>
              <a:arcTo wR="2077753" hR="2077753" stAng="9449925" swAng="830931"/>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85D3A0D-0FFD-4FD0-8188-FF3608AC6E6C}">
      <dsp:nvSpPr>
        <dsp:cNvPr id="0" name=""/>
        <dsp:cNvSpPr/>
      </dsp:nvSpPr>
      <dsp:spPr>
        <a:xfrm>
          <a:off x="957378" y="1257295"/>
          <a:ext cx="1600720" cy="1345825"/>
        </a:xfrm>
        <a:prstGeom prst="roundRect">
          <a:avLst/>
        </a:prstGeom>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path path="circle">
            <a:fillToRect t="100000" r="100000"/>
          </a:path>
          <a:tileRect l="-100000" b="-10000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ZA" sz="1300" b="1" kern="1200" dirty="0" smtClean="0">
              <a:solidFill>
                <a:srgbClr val="0070C0"/>
              </a:solidFill>
            </a:rPr>
            <a:t>TOPIC 5</a:t>
          </a:r>
        </a:p>
        <a:p>
          <a:pPr lvl="0" algn="ctr" defTabSz="577850">
            <a:lnSpc>
              <a:spcPct val="90000"/>
            </a:lnSpc>
            <a:spcBef>
              <a:spcPct val="0"/>
            </a:spcBef>
            <a:spcAft>
              <a:spcPct val="35000"/>
            </a:spcAft>
          </a:pPr>
          <a:r>
            <a:rPr lang="en-ZA" sz="1300" b="1" kern="1200" dirty="0" smtClean="0">
              <a:solidFill>
                <a:srgbClr val="0070C0"/>
              </a:solidFill>
            </a:rPr>
            <a:t>Using arguments in different types if writing</a:t>
          </a:r>
          <a:endParaRPr lang="en-ZA" sz="1300" b="1" kern="1200" dirty="0">
            <a:solidFill>
              <a:srgbClr val="0070C0"/>
            </a:solidFill>
          </a:endParaRPr>
        </a:p>
      </dsp:txBody>
      <dsp:txXfrm>
        <a:off x="957378" y="1257295"/>
        <a:ext cx="1600720" cy="1345825"/>
      </dsp:txXfrm>
    </dsp:sp>
    <dsp:sp modelId="{5D65A228-8C91-49B0-8E76-9BD51167C8E2}">
      <dsp:nvSpPr>
        <dsp:cNvPr id="0" name=""/>
        <dsp:cNvSpPr/>
      </dsp:nvSpPr>
      <dsp:spPr>
        <a:xfrm>
          <a:off x="1656046" y="494516"/>
          <a:ext cx="4155506" cy="4155506"/>
        </a:xfrm>
        <a:custGeom>
          <a:avLst/>
          <a:gdLst/>
          <a:ahLst/>
          <a:cxnLst/>
          <a:rect l="0" t="0" r="0" b="0"/>
          <a:pathLst>
            <a:path>
              <a:moveTo>
                <a:pt x="604032" y="613101"/>
              </a:moveTo>
              <a:arcTo wR="2077753" hR="2077753" stAng="13489390" swAng="1017620"/>
            </a:path>
          </a:pathLst>
        </a:custGeom>
        <a:noFill/>
        <a:ln w="127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8A25928-C697-4ABB-B4DE-8B8125B7B329}">
      <dsp:nvSpPr>
        <dsp:cNvPr id="0" name=""/>
        <dsp:cNvSpPr/>
      </dsp:nvSpPr>
      <dsp:spPr>
        <a:xfrm>
          <a:off x="1755580" y="559399"/>
          <a:ext cx="3727838" cy="3727838"/>
        </a:xfrm>
        <a:prstGeom prst="blockArc">
          <a:avLst>
            <a:gd name="adj1" fmla="val 10800000"/>
            <a:gd name="adj2" fmla="val 16200000"/>
            <a:gd name="adj3" fmla="val 464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04C03D8-80DE-47BC-A387-C2397C716CFB}">
      <dsp:nvSpPr>
        <dsp:cNvPr id="0" name=""/>
        <dsp:cNvSpPr/>
      </dsp:nvSpPr>
      <dsp:spPr>
        <a:xfrm>
          <a:off x="1755580" y="559399"/>
          <a:ext cx="3727838" cy="3727838"/>
        </a:xfrm>
        <a:prstGeom prst="blockArc">
          <a:avLst>
            <a:gd name="adj1" fmla="val 5400000"/>
            <a:gd name="adj2" fmla="val 10800000"/>
            <a:gd name="adj3" fmla="val 464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182ACAB-F8D7-41B8-97AD-8BA2DDBC51B3}">
      <dsp:nvSpPr>
        <dsp:cNvPr id="0" name=""/>
        <dsp:cNvSpPr/>
      </dsp:nvSpPr>
      <dsp:spPr>
        <a:xfrm>
          <a:off x="1755580" y="559399"/>
          <a:ext cx="3727838" cy="3727838"/>
        </a:xfrm>
        <a:prstGeom prst="blockArc">
          <a:avLst>
            <a:gd name="adj1" fmla="val 0"/>
            <a:gd name="adj2" fmla="val 5400000"/>
            <a:gd name="adj3" fmla="val 464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D490A8C-861D-45BE-8526-71FE20EA64CB}">
      <dsp:nvSpPr>
        <dsp:cNvPr id="0" name=""/>
        <dsp:cNvSpPr/>
      </dsp:nvSpPr>
      <dsp:spPr>
        <a:xfrm>
          <a:off x="1755580" y="559399"/>
          <a:ext cx="3727838" cy="3727838"/>
        </a:xfrm>
        <a:prstGeom prst="blockArc">
          <a:avLst>
            <a:gd name="adj1" fmla="val 16200000"/>
            <a:gd name="adj2" fmla="val 0"/>
            <a:gd name="adj3" fmla="val 464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4FD4200-7109-44E0-B601-96158B2C25B4}">
      <dsp:nvSpPr>
        <dsp:cNvPr id="0" name=""/>
        <dsp:cNvSpPr/>
      </dsp:nvSpPr>
      <dsp:spPr>
        <a:xfrm>
          <a:off x="2761459" y="1565278"/>
          <a:ext cx="1716081" cy="171608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ZA" sz="1700" kern="1200" dirty="0" smtClean="0"/>
            <a:t>What I know is constructed from…</a:t>
          </a:r>
          <a:endParaRPr lang="en-ZA" sz="1700" kern="1200" dirty="0"/>
        </a:p>
      </dsp:txBody>
      <dsp:txXfrm>
        <a:off x="2761459" y="1565278"/>
        <a:ext cx="1716081" cy="1716081"/>
      </dsp:txXfrm>
    </dsp:sp>
    <dsp:sp modelId="{732606E3-940C-486F-AB5C-80B7342010A9}">
      <dsp:nvSpPr>
        <dsp:cNvPr id="0" name=""/>
        <dsp:cNvSpPr/>
      </dsp:nvSpPr>
      <dsp:spPr>
        <a:xfrm>
          <a:off x="3018871" y="2016"/>
          <a:ext cx="1201256" cy="1201256"/>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ZA" sz="1100" kern="1200" dirty="0" smtClean="0"/>
            <a:t>The historical age I am in</a:t>
          </a:r>
          <a:endParaRPr lang="en-ZA" sz="1100" kern="1200" dirty="0"/>
        </a:p>
      </dsp:txBody>
      <dsp:txXfrm>
        <a:off x="3018871" y="2016"/>
        <a:ext cx="1201256" cy="1201256"/>
      </dsp:txXfrm>
    </dsp:sp>
    <dsp:sp modelId="{6986D66A-51D3-45AC-8780-23A9E0454B86}">
      <dsp:nvSpPr>
        <dsp:cNvPr id="0" name=""/>
        <dsp:cNvSpPr/>
      </dsp:nvSpPr>
      <dsp:spPr>
        <a:xfrm>
          <a:off x="4839545" y="1822690"/>
          <a:ext cx="1201256" cy="1201256"/>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ZA" sz="1100" kern="1200" dirty="0" smtClean="0"/>
            <a:t>My culture’s assumptions</a:t>
          </a:r>
          <a:endParaRPr lang="en-ZA" sz="1100" kern="1200" dirty="0"/>
        </a:p>
      </dsp:txBody>
      <dsp:txXfrm>
        <a:off x="4839545" y="1822690"/>
        <a:ext cx="1201256" cy="1201256"/>
      </dsp:txXfrm>
    </dsp:sp>
    <dsp:sp modelId="{01BA7B8F-C96A-4458-9344-2BE935B2B17D}">
      <dsp:nvSpPr>
        <dsp:cNvPr id="0" name=""/>
        <dsp:cNvSpPr/>
      </dsp:nvSpPr>
      <dsp:spPr>
        <a:xfrm>
          <a:off x="3018871" y="3643364"/>
          <a:ext cx="1201256" cy="1201256"/>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ZA" sz="1100" kern="1200" dirty="0" smtClean="0"/>
            <a:t>My family’s assumptions</a:t>
          </a:r>
          <a:endParaRPr lang="en-ZA" sz="1100" kern="1200" dirty="0"/>
        </a:p>
      </dsp:txBody>
      <dsp:txXfrm>
        <a:off x="3018871" y="3643364"/>
        <a:ext cx="1201256" cy="1201256"/>
      </dsp:txXfrm>
    </dsp:sp>
    <dsp:sp modelId="{9A3773E6-8DA3-4A1F-BEC0-8D7F1D50F464}">
      <dsp:nvSpPr>
        <dsp:cNvPr id="0" name=""/>
        <dsp:cNvSpPr/>
      </dsp:nvSpPr>
      <dsp:spPr>
        <a:xfrm>
          <a:off x="1198197" y="1822690"/>
          <a:ext cx="1201256" cy="1201256"/>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ZA" sz="1100" kern="1200" dirty="0" smtClean="0"/>
            <a:t>The educational assumptions I believe </a:t>
          </a:r>
          <a:endParaRPr lang="en-ZA" sz="1100" kern="1200" dirty="0"/>
        </a:p>
      </dsp:txBody>
      <dsp:txXfrm>
        <a:off x="1198197" y="1822690"/>
        <a:ext cx="1201256" cy="1201256"/>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BDCBFE0-9E7E-4E6E-AA18-1EEAF2E76BBF}">
      <dsp:nvSpPr>
        <dsp:cNvPr id="0" name=""/>
        <dsp:cNvSpPr/>
      </dsp:nvSpPr>
      <dsp:spPr>
        <a:xfrm>
          <a:off x="114265" y="0"/>
          <a:ext cx="7010468" cy="4846638"/>
        </a:xfrm>
        <a:prstGeom prst="ellipse">
          <a:avLst/>
        </a:prstGeom>
        <a:solidFill>
          <a:schemeClr val="bg2">
            <a:lumMod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ZA" sz="1400" b="1" kern="1200" dirty="0" smtClean="0">
              <a:solidFill>
                <a:srgbClr val="C00000"/>
              </a:solidFill>
            </a:rPr>
            <a:t>The dominant  powerful institutions (e.g. </a:t>
          </a:r>
          <a:r>
            <a:rPr lang="en-ZA" sz="1400" b="1" kern="1200" dirty="0" smtClean="0">
              <a:solidFill>
                <a:srgbClr val="C00000"/>
              </a:solidFill>
            </a:rPr>
            <a:t>big business)</a:t>
          </a:r>
          <a:endParaRPr lang="en-ZA" sz="1400" b="1" kern="1200" dirty="0">
            <a:solidFill>
              <a:srgbClr val="C00000"/>
            </a:solidFill>
          </a:endParaRPr>
        </a:p>
      </dsp:txBody>
      <dsp:txXfrm>
        <a:off x="2639436" y="242331"/>
        <a:ext cx="1960126" cy="726995"/>
      </dsp:txXfrm>
    </dsp:sp>
    <dsp:sp modelId="{E955BC49-4CE1-49DB-B9CE-1CABEB2120DD}">
      <dsp:nvSpPr>
        <dsp:cNvPr id="0" name=""/>
        <dsp:cNvSpPr/>
      </dsp:nvSpPr>
      <dsp:spPr>
        <a:xfrm>
          <a:off x="757211" y="1104897"/>
          <a:ext cx="5724577" cy="3606170"/>
        </a:xfrm>
        <a:prstGeom prst="ellipse">
          <a:avLst/>
        </a:prstGeom>
        <a:solidFill>
          <a:schemeClr val="accent1">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ZA" sz="1400" b="1" kern="1200" dirty="0" smtClean="0">
              <a:solidFill>
                <a:srgbClr val="C00000"/>
              </a:solidFill>
            </a:rPr>
            <a:t>The accepted paradigms of the day (</a:t>
          </a:r>
          <a:r>
            <a:rPr lang="en-ZA" sz="1400" b="1" kern="1200" dirty="0" smtClean="0">
              <a:solidFill>
                <a:srgbClr val="C00000"/>
              </a:solidFill>
            </a:rPr>
            <a:t>e.g. driving a big  car is a good thing)</a:t>
          </a:r>
          <a:endParaRPr lang="en-ZA" sz="1400" b="1" kern="1200" dirty="0">
            <a:solidFill>
              <a:srgbClr val="C00000"/>
            </a:solidFill>
          </a:endParaRPr>
        </a:p>
      </dsp:txBody>
      <dsp:txXfrm>
        <a:off x="2619130" y="1321267"/>
        <a:ext cx="2000739" cy="649110"/>
      </dsp:txXfrm>
    </dsp:sp>
    <dsp:sp modelId="{B05EF67F-D175-4962-AFA2-1D956D327E21}">
      <dsp:nvSpPr>
        <dsp:cNvPr id="0" name=""/>
        <dsp:cNvSpPr/>
      </dsp:nvSpPr>
      <dsp:spPr>
        <a:xfrm>
          <a:off x="1328722" y="2176470"/>
          <a:ext cx="4581555" cy="2432353"/>
        </a:xfrm>
        <a:prstGeom prst="ellipse">
          <a:avLst/>
        </a:prstGeom>
        <a:solidFill>
          <a:srgbClr val="B9FC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endParaRPr lang="en-ZA" sz="1400" b="1" kern="1200" dirty="0" smtClean="0">
            <a:solidFill>
              <a:srgbClr val="C00000"/>
            </a:solidFill>
          </a:endParaRPr>
        </a:p>
        <a:p>
          <a:pPr lvl="0" algn="ctr" defTabSz="622300">
            <a:lnSpc>
              <a:spcPct val="90000"/>
            </a:lnSpc>
            <a:spcBef>
              <a:spcPct val="0"/>
            </a:spcBef>
            <a:spcAft>
              <a:spcPct val="35000"/>
            </a:spcAft>
          </a:pPr>
          <a:r>
            <a:rPr lang="en-ZA" sz="1400" b="1" kern="1200" dirty="0" smtClean="0">
              <a:solidFill>
                <a:srgbClr val="C00000"/>
              </a:solidFill>
            </a:rPr>
            <a:t>Prescriptive </a:t>
          </a:r>
          <a:r>
            <a:rPr lang="en-ZA" sz="1400" b="1" kern="1200" dirty="0" smtClean="0">
              <a:solidFill>
                <a:srgbClr val="C00000"/>
              </a:solidFill>
            </a:rPr>
            <a:t>assumptions (</a:t>
          </a:r>
          <a:r>
            <a:rPr lang="en-ZA" sz="1400" b="1" kern="1200" dirty="0" smtClean="0">
              <a:solidFill>
                <a:srgbClr val="C00000"/>
              </a:solidFill>
            </a:rPr>
            <a:t>e.g. priests should not be gay).  </a:t>
          </a:r>
          <a:endParaRPr lang="en-ZA" sz="1400" b="1" kern="1200" dirty="0">
            <a:solidFill>
              <a:srgbClr val="C00000"/>
            </a:solidFill>
          </a:endParaRPr>
        </a:p>
      </dsp:txBody>
      <dsp:txXfrm>
        <a:off x="2551997" y="2358896"/>
        <a:ext cx="2135005" cy="547279"/>
      </dsp:txXfrm>
    </dsp:sp>
    <dsp:sp modelId="{AD784A4E-EB27-4339-9E47-9A45BBEF0B0B}">
      <dsp:nvSpPr>
        <dsp:cNvPr id="0" name=""/>
        <dsp:cNvSpPr/>
      </dsp:nvSpPr>
      <dsp:spPr>
        <a:xfrm>
          <a:off x="1828783" y="3248032"/>
          <a:ext cx="3581432" cy="1258555"/>
        </a:xfrm>
        <a:prstGeom prst="ellipse">
          <a:avLst/>
        </a:prstGeom>
        <a:solidFill>
          <a:srgbClr val="FF99FF">
            <a:alpha val="81176"/>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ZA" sz="1400" b="1" kern="1200" dirty="0" smtClean="0">
              <a:solidFill>
                <a:srgbClr val="C00000"/>
              </a:solidFill>
            </a:rPr>
            <a:t>Causal assumptions (e.g. </a:t>
          </a:r>
          <a:r>
            <a:rPr lang="en-ZA" sz="1400" b="1" kern="1200" dirty="0" smtClean="0">
              <a:solidFill>
                <a:srgbClr val="C00000"/>
              </a:solidFill>
            </a:rPr>
            <a:t>“people are poor because they are lazy”)</a:t>
          </a:r>
          <a:endParaRPr lang="en-ZA" sz="1400" b="1" kern="1200" dirty="0">
            <a:solidFill>
              <a:srgbClr val="C00000"/>
            </a:solidFill>
          </a:endParaRPr>
        </a:p>
      </dsp:txBody>
      <dsp:txXfrm>
        <a:off x="2353272" y="3562671"/>
        <a:ext cx="2532455" cy="629277"/>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114B1CF-A078-45BB-AB8F-CE197B366395}">
      <dsp:nvSpPr>
        <dsp:cNvPr id="0" name=""/>
        <dsp:cNvSpPr/>
      </dsp:nvSpPr>
      <dsp:spPr>
        <a:xfrm>
          <a:off x="1296987" y="0"/>
          <a:ext cx="4873625" cy="4873625"/>
        </a:xfrm>
        <a:prstGeom prst="quadArrow">
          <a:avLst>
            <a:gd name="adj1" fmla="val 2000"/>
            <a:gd name="adj2" fmla="val 4000"/>
            <a:gd name="adj3" fmla="val 5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6249A0C-498D-49DD-B095-68F9730B6EC3}">
      <dsp:nvSpPr>
        <dsp:cNvPr id="0" name=""/>
        <dsp:cNvSpPr/>
      </dsp:nvSpPr>
      <dsp:spPr>
        <a:xfrm>
          <a:off x="1613773" y="316785"/>
          <a:ext cx="1949450" cy="1949450"/>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ZA" sz="2000" kern="1200" dirty="0" smtClean="0"/>
            <a:t>Humility: listen carefully</a:t>
          </a:r>
          <a:endParaRPr lang="en-ZA" sz="2000" kern="1200" dirty="0"/>
        </a:p>
      </dsp:txBody>
      <dsp:txXfrm>
        <a:off x="1613773" y="316785"/>
        <a:ext cx="1949450" cy="1949450"/>
      </dsp:txXfrm>
    </dsp:sp>
    <dsp:sp modelId="{7EE4A561-D2B2-4E56-9FE7-6CE0D855D4BD}">
      <dsp:nvSpPr>
        <dsp:cNvPr id="0" name=""/>
        <dsp:cNvSpPr/>
      </dsp:nvSpPr>
      <dsp:spPr>
        <a:xfrm>
          <a:off x="3904376" y="316785"/>
          <a:ext cx="1949450" cy="1949450"/>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ZA" sz="2000" kern="1200" dirty="0" smtClean="0"/>
            <a:t>Relativity: we have a perspective only</a:t>
          </a:r>
          <a:endParaRPr lang="en-ZA" sz="2000" kern="1200" dirty="0"/>
        </a:p>
      </dsp:txBody>
      <dsp:txXfrm>
        <a:off x="3904376" y="316785"/>
        <a:ext cx="1949450" cy="1949450"/>
      </dsp:txXfrm>
    </dsp:sp>
    <dsp:sp modelId="{1F90795D-5109-42CE-9BD1-62EA4AFC257E}">
      <dsp:nvSpPr>
        <dsp:cNvPr id="0" name=""/>
        <dsp:cNvSpPr/>
      </dsp:nvSpPr>
      <dsp:spPr>
        <a:xfrm>
          <a:off x="1613773" y="2607389"/>
          <a:ext cx="1949450" cy="1949450"/>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ZA" sz="2000" kern="1200" dirty="0" smtClean="0"/>
            <a:t>Thoughtfully examine alternatives</a:t>
          </a:r>
          <a:endParaRPr lang="en-ZA" sz="2000" kern="1200" dirty="0"/>
        </a:p>
      </dsp:txBody>
      <dsp:txXfrm>
        <a:off x="1613773" y="2607389"/>
        <a:ext cx="1949450" cy="1949450"/>
      </dsp:txXfrm>
    </dsp:sp>
    <dsp:sp modelId="{7F4D7E82-8A84-4042-B069-7EF515088EF4}">
      <dsp:nvSpPr>
        <dsp:cNvPr id="0" name=""/>
        <dsp:cNvSpPr/>
      </dsp:nvSpPr>
      <dsp:spPr>
        <a:xfrm>
          <a:off x="3904376" y="2607389"/>
          <a:ext cx="1949450" cy="1949450"/>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ZA" sz="2000" kern="1200" dirty="0" smtClean="0"/>
            <a:t>Examine dogma &amp; challenge opinion</a:t>
          </a:r>
          <a:endParaRPr lang="en-ZA" sz="2000" kern="1200" dirty="0"/>
        </a:p>
      </dsp:txBody>
      <dsp:txXfrm>
        <a:off x="3904376" y="2607389"/>
        <a:ext cx="1949450" cy="1949450"/>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D9E2D0B-C524-4782-9F53-1A94D083AB46}">
      <dsp:nvSpPr>
        <dsp:cNvPr id="0" name=""/>
        <dsp:cNvSpPr/>
      </dsp:nvSpPr>
      <dsp:spPr>
        <a:xfrm rot="10800000">
          <a:off x="0" y="0"/>
          <a:ext cx="7467600" cy="1624541"/>
        </a:xfrm>
        <a:prstGeom prst="trapezoid">
          <a:avLst>
            <a:gd name="adj" fmla="val 76612"/>
          </a:avLst>
        </a:prstGeom>
        <a:solidFill>
          <a:schemeClr val="accent5">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ZA" sz="2200" kern="1200" dirty="0" smtClean="0">
              <a:solidFill>
                <a:srgbClr val="FF0000"/>
              </a:solidFill>
            </a:rPr>
            <a:t>Metaphysically</a:t>
          </a:r>
          <a:r>
            <a:rPr lang="en-ZA" sz="2200" kern="1200" dirty="0" smtClean="0"/>
            <a:t>:  understanding the different non empirical B/beings or ultimate reasons behind reality.</a:t>
          </a:r>
          <a:endParaRPr lang="en-ZA" sz="2200" kern="1200" dirty="0"/>
        </a:p>
      </dsp:txBody>
      <dsp:txXfrm>
        <a:off x="1306829" y="0"/>
        <a:ext cx="4853940" cy="1624541"/>
      </dsp:txXfrm>
    </dsp:sp>
    <dsp:sp modelId="{8DA3A0A1-13B2-4562-85CC-780166A5479E}">
      <dsp:nvSpPr>
        <dsp:cNvPr id="0" name=""/>
        <dsp:cNvSpPr/>
      </dsp:nvSpPr>
      <dsp:spPr>
        <a:xfrm rot="10800000">
          <a:off x="1244600" y="1624541"/>
          <a:ext cx="4978399" cy="1624541"/>
        </a:xfrm>
        <a:prstGeom prst="trapezoid">
          <a:avLst>
            <a:gd name="adj" fmla="val 76612"/>
          </a:avLst>
        </a:prstGeom>
        <a:solidFill>
          <a:schemeClr val="accent5">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ZA" sz="2200" kern="1200" dirty="0" smtClean="0">
              <a:solidFill>
                <a:srgbClr val="FF0000"/>
              </a:solidFill>
            </a:rPr>
            <a:t>Ethically</a:t>
          </a:r>
          <a:r>
            <a:rPr lang="en-ZA" sz="2200" kern="1200" dirty="0" smtClean="0"/>
            <a:t>: perceiving the unique ways that people decide what is life giving and what is not</a:t>
          </a:r>
          <a:endParaRPr lang="en-ZA" sz="2200" kern="1200" dirty="0"/>
        </a:p>
      </dsp:txBody>
      <dsp:txXfrm>
        <a:off x="2115820" y="1624541"/>
        <a:ext cx="3235960" cy="1624541"/>
      </dsp:txXfrm>
    </dsp:sp>
    <dsp:sp modelId="{CAF419F8-1084-4D33-8AE8-FDF402D59FFF}">
      <dsp:nvSpPr>
        <dsp:cNvPr id="0" name=""/>
        <dsp:cNvSpPr/>
      </dsp:nvSpPr>
      <dsp:spPr>
        <a:xfrm rot="10800000">
          <a:off x="2489200" y="3249083"/>
          <a:ext cx="2489199" cy="1624541"/>
        </a:xfrm>
        <a:prstGeom prst="trapezoid">
          <a:avLst>
            <a:gd name="adj" fmla="val 76612"/>
          </a:avLst>
        </a:prstGeom>
        <a:solidFill>
          <a:schemeClr val="accent5">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ZA" sz="2200" kern="1200" dirty="0" smtClean="0">
              <a:solidFill>
                <a:srgbClr val="FF0000"/>
              </a:solidFill>
            </a:rPr>
            <a:t>Epistemologically:</a:t>
          </a:r>
          <a:r>
            <a:rPr lang="en-ZA" sz="2200" kern="1200" dirty="0" smtClean="0"/>
            <a:t> examine the various ways  knowledge is constructed.  </a:t>
          </a:r>
          <a:endParaRPr lang="en-ZA" sz="2200" kern="1200" dirty="0"/>
        </a:p>
      </dsp:txBody>
      <dsp:txXfrm>
        <a:off x="2489200" y="3249083"/>
        <a:ext cx="2489199" cy="1624541"/>
      </dsp:txXfrm>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6.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7.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7D78FF8-0655-45A2-8E8B-D9CE47CA7FD7}" type="datetimeFigureOut">
              <a:rPr lang="en-US" smtClean="0"/>
              <a:t>7/12/2010</a:t>
            </a:fld>
            <a:endParaRPr lang="en-ZA"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1AE4765-4EC8-4A30-9E28-C537F9840EDA}" type="slidenum">
              <a:rPr lang="en-ZA" smtClean="0"/>
              <a:t>‹#›</a:t>
            </a:fld>
            <a:endParaRPr lang="en-ZA"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DEE6E4-22DE-4728-860E-5A72403C6843}" type="datetimeFigureOut">
              <a:rPr lang="en-US" smtClean="0"/>
              <a:t>7/12/2010</a:t>
            </a:fld>
            <a:endParaRPr lang="en-Z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EE9A9FD-2F38-409F-A7B8-2A9C7F723CB4}" type="slidenum">
              <a:rPr lang="en-ZA" smtClean="0"/>
              <a:t>‹#›</a:t>
            </a:fld>
            <a:endParaRPr lang="en-ZA"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DEE9A9FD-2F38-409F-A7B8-2A9C7F723CB4}" type="slidenum">
              <a:rPr lang="en-ZA" smtClean="0"/>
              <a:t>1</a:t>
            </a:fld>
            <a:endParaRPr lang="en-Z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3BF20FCF-04FE-4B9D-8893-8DE851B42459}" type="datetimeFigureOut">
              <a:rPr lang="en-US" smtClean="0"/>
              <a:pPr/>
              <a:t>7/12/2010</a:t>
            </a:fld>
            <a:endParaRPr lang="en-ZA" dirty="0"/>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ZA"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5BF057A8-3A44-4422-B680-22FCFC27F52B}" type="slidenum">
              <a:rPr lang="en-ZA" smtClean="0"/>
              <a:pPr/>
              <a:t>‹#›</a:t>
            </a:fld>
            <a:endParaRPr lang="en-ZA"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BF20FCF-04FE-4B9D-8893-8DE851B42459}" type="datetimeFigureOut">
              <a:rPr lang="en-US" smtClean="0"/>
              <a:pPr/>
              <a:t>7/12/2010</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5BF057A8-3A44-4422-B680-22FCFC27F52B}" type="slidenum">
              <a:rPr lang="en-ZA" smtClean="0"/>
              <a:pPr/>
              <a:t>‹#›</a:t>
            </a:fld>
            <a:endParaRPr lang="en-Z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BF20FCF-04FE-4B9D-8893-8DE851B42459}" type="datetimeFigureOut">
              <a:rPr lang="en-US" smtClean="0"/>
              <a:pPr/>
              <a:t>7/12/2010</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5BF057A8-3A44-4422-B680-22FCFC27F52B}" type="slidenum">
              <a:rPr lang="en-ZA" smtClean="0"/>
              <a:pPr/>
              <a:t>‹#›</a:t>
            </a:fld>
            <a:endParaRPr lang="en-Z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3BF20FCF-04FE-4B9D-8893-8DE851B42459}" type="datetimeFigureOut">
              <a:rPr lang="en-US" smtClean="0"/>
              <a:pPr/>
              <a:t>7/12/2010</a:t>
            </a:fld>
            <a:endParaRPr lang="en-ZA" dirty="0"/>
          </a:p>
        </p:txBody>
      </p:sp>
      <p:sp>
        <p:nvSpPr>
          <p:cNvPr id="9" name="Slide Number Placeholder 8"/>
          <p:cNvSpPr>
            <a:spLocks noGrp="1"/>
          </p:cNvSpPr>
          <p:nvPr>
            <p:ph type="sldNum" sz="quarter" idx="15"/>
          </p:nvPr>
        </p:nvSpPr>
        <p:spPr/>
        <p:txBody>
          <a:bodyPr rtlCol="0"/>
          <a:lstStyle/>
          <a:p>
            <a:fld id="{5BF057A8-3A44-4422-B680-22FCFC27F52B}" type="slidenum">
              <a:rPr lang="en-ZA" smtClean="0"/>
              <a:pPr/>
              <a:t>‹#›</a:t>
            </a:fld>
            <a:endParaRPr lang="en-ZA" dirty="0"/>
          </a:p>
        </p:txBody>
      </p:sp>
      <p:sp>
        <p:nvSpPr>
          <p:cNvPr id="10" name="Footer Placeholder 9"/>
          <p:cNvSpPr>
            <a:spLocks noGrp="1"/>
          </p:cNvSpPr>
          <p:nvPr>
            <p:ph type="ftr" sz="quarter" idx="16"/>
          </p:nvPr>
        </p:nvSpPr>
        <p:spPr/>
        <p:txBody>
          <a:bodyPr rtlCol="0"/>
          <a:lstStyle/>
          <a:p>
            <a:endParaRPr lang="en-Z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3BF20FCF-04FE-4B9D-8893-8DE851B42459}" type="datetimeFigureOut">
              <a:rPr lang="en-US" smtClean="0"/>
              <a:pPr/>
              <a:t>7/12/2010</a:t>
            </a:fld>
            <a:endParaRPr lang="en-ZA" dirty="0"/>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ZA" dirty="0"/>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Slide Number Placeholder 5"/>
          <p:cNvSpPr>
            <a:spLocks noGrp="1"/>
          </p:cNvSpPr>
          <p:nvPr>
            <p:ph type="sldNum" sz="quarter" idx="12"/>
          </p:nvPr>
        </p:nvSpPr>
        <p:spPr bwMode="auto">
          <a:xfrm>
            <a:off x="1340616" y="4928702"/>
            <a:ext cx="609600" cy="517524"/>
          </a:xfrm>
        </p:spPr>
        <p:txBody>
          <a:bodyPr/>
          <a:lstStyle/>
          <a:p>
            <a:fld id="{5BF057A8-3A44-4422-B680-22FCFC27F52B}" type="slidenum">
              <a:rPr lang="en-ZA" smtClean="0"/>
              <a:pPr/>
              <a:t>‹#›</a:t>
            </a:fld>
            <a:endParaRPr lang="en-ZA"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BF20FCF-04FE-4B9D-8893-8DE851B42459}" type="datetimeFigureOut">
              <a:rPr lang="en-US" smtClean="0"/>
              <a:pPr/>
              <a:t>7/12/2010</a:t>
            </a:fld>
            <a:endParaRPr lang="en-ZA" dirty="0"/>
          </a:p>
        </p:txBody>
      </p:sp>
      <p:sp>
        <p:nvSpPr>
          <p:cNvPr id="6" name="Footer Placeholder 5"/>
          <p:cNvSpPr>
            <a:spLocks noGrp="1"/>
          </p:cNvSpPr>
          <p:nvPr>
            <p:ph type="ftr" sz="quarter" idx="11"/>
          </p:nvPr>
        </p:nvSpPr>
        <p:spPr/>
        <p:txBody>
          <a:bodyPr/>
          <a:lstStyle/>
          <a:p>
            <a:endParaRPr lang="en-ZA" dirty="0"/>
          </a:p>
        </p:txBody>
      </p:sp>
      <p:sp>
        <p:nvSpPr>
          <p:cNvPr id="7" name="Slide Number Placeholder 6"/>
          <p:cNvSpPr>
            <a:spLocks noGrp="1"/>
          </p:cNvSpPr>
          <p:nvPr>
            <p:ph type="sldNum" sz="quarter" idx="12"/>
          </p:nvPr>
        </p:nvSpPr>
        <p:spPr/>
        <p:txBody>
          <a:bodyPr/>
          <a:lstStyle/>
          <a:p>
            <a:fld id="{5BF057A8-3A44-4422-B680-22FCFC27F52B}" type="slidenum">
              <a:rPr lang="en-ZA" smtClean="0"/>
              <a:pPr/>
              <a:t>‹#›</a:t>
            </a:fld>
            <a:endParaRPr lang="en-ZA" dirty="0"/>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3BF20FCF-04FE-4B9D-8893-8DE851B42459}" type="datetimeFigureOut">
              <a:rPr lang="en-US" smtClean="0"/>
              <a:pPr/>
              <a:t>7/12/2010</a:t>
            </a:fld>
            <a:endParaRPr lang="en-ZA" dirty="0"/>
          </a:p>
        </p:txBody>
      </p:sp>
      <p:sp>
        <p:nvSpPr>
          <p:cNvPr id="8" name="Footer Placeholder 7"/>
          <p:cNvSpPr>
            <a:spLocks noGrp="1"/>
          </p:cNvSpPr>
          <p:nvPr>
            <p:ph type="ftr" sz="quarter" idx="11"/>
          </p:nvPr>
        </p:nvSpPr>
        <p:spPr/>
        <p:txBody>
          <a:bodyPr/>
          <a:lstStyle/>
          <a:p>
            <a:endParaRPr lang="en-ZA" dirty="0"/>
          </a:p>
        </p:txBody>
      </p:sp>
      <p:sp>
        <p:nvSpPr>
          <p:cNvPr id="9" name="Slide Number Placeholder 8"/>
          <p:cNvSpPr>
            <a:spLocks noGrp="1"/>
          </p:cNvSpPr>
          <p:nvPr>
            <p:ph type="sldNum" sz="quarter" idx="12"/>
          </p:nvPr>
        </p:nvSpPr>
        <p:spPr/>
        <p:txBody>
          <a:bodyPr/>
          <a:lstStyle/>
          <a:p>
            <a:fld id="{5BF057A8-3A44-4422-B680-22FCFC27F52B}" type="slidenum">
              <a:rPr lang="en-ZA" smtClean="0"/>
              <a:pPr/>
              <a:t>‹#›</a:t>
            </a:fld>
            <a:endParaRPr lang="en-ZA" dirty="0"/>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3BF20FCF-04FE-4B9D-8893-8DE851B42459}" type="datetimeFigureOut">
              <a:rPr lang="en-US" smtClean="0"/>
              <a:pPr/>
              <a:t>7/12/2010</a:t>
            </a:fld>
            <a:endParaRPr lang="en-ZA" dirty="0"/>
          </a:p>
        </p:txBody>
      </p:sp>
      <p:sp>
        <p:nvSpPr>
          <p:cNvPr id="7" name="Slide Number Placeholder 6"/>
          <p:cNvSpPr>
            <a:spLocks noGrp="1"/>
          </p:cNvSpPr>
          <p:nvPr>
            <p:ph type="sldNum" sz="quarter" idx="11"/>
          </p:nvPr>
        </p:nvSpPr>
        <p:spPr/>
        <p:txBody>
          <a:bodyPr rtlCol="0"/>
          <a:lstStyle/>
          <a:p>
            <a:fld id="{5BF057A8-3A44-4422-B680-22FCFC27F52B}" type="slidenum">
              <a:rPr lang="en-ZA" smtClean="0"/>
              <a:pPr/>
              <a:t>‹#›</a:t>
            </a:fld>
            <a:endParaRPr lang="en-ZA" dirty="0"/>
          </a:p>
        </p:txBody>
      </p:sp>
      <p:sp>
        <p:nvSpPr>
          <p:cNvPr id="8" name="Footer Placeholder 7"/>
          <p:cNvSpPr>
            <a:spLocks noGrp="1"/>
          </p:cNvSpPr>
          <p:nvPr>
            <p:ph type="ftr" sz="quarter" idx="12"/>
          </p:nvPr>
        </p:nvSpPr>
        <p:spPr/>
        <p:txBody>
          <a:bodyPr rtlCol="0"/>
          <a:lstStyle/>
          <a:p>
            <a:endParaRPr lang="en-Z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F20FCF-04FE-4B9D-8893-8DE851B42459}" type="datetimeFigureOut">
              <a:rPr lang="en-US" smtClean="0"/>
              <a:pPr/>
              <a:t>7/12/2010</a:t>
            </a:fld>
            <a:endParaRPr lang="en-ZA" dirty="0"/>
          </a:p>
        </p:txBody>
      </p:sp>
      <p:sp>
        <p:nvSpPr>
          <p:cNvPr id="3" name="Footer Placeholder 2"/>
          <p:cNvSpPr>
            <a:spLocks noGrp="1"/>
          </p:cNvSpPr>
          <p:nvPr>
            <p:ph type="ftr" sz="quarter" idx="11"/>
          </p:nvPr>
        </p:nvSpPr>
        <p:spPr/>
        <p:txBody>
          <a:bodyPr/>
          <a:lstStyle/>
          <a:p>
            <a:endParaRPr lang="en-ZA" dirty="0"/>
          </a:p>
        </p:txBody>
      </p:sp>
      <p:sp>
        <p:nvSpPr>
          <p:cNvPr id="4" name="Slide Number Placeholder 3"/>
          <p:cNvSpPr>
            <a:spLocks noGrp="1"/>
          </p:cNvSpPr>
          <p:nvPr>
            <p:ph type="sldNum" sz="quarter" idx="12"/>
          </p:nvPr>
        </p:nvSpPr>
        <p:spPr/>
        <p:txBody>
          <a:bodyPr/>
          <a:lstStyle/>
          <a:p>
            <a:fld id="{5BF057A8-3A44-4422-B680-22FCFC27F52B}" type="slidenum">
              <a:rPr lang="en-ZA" smtClean="0"/>
              <a:pPr/>
              <a:t>‹#›</a:t>
            </a:fld>
            <a:endParaRPr lang="en-Z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3BF20FCF-04FE-4B9D-8893-8DE851B42459}" type="datetimeFigureOut">
              <a:rPr lang="en-US" smtClean="0"/>
              <a:pPr/>
              <a:t>7/12/2010</a:t>
            </a:fld>
            <a:endParaRPr lang="en-ZA" dirty="0"/>
          </a:p>
        </p:txBody>
      </p:sp>
      <p:sp>
        <p:nvSpPr>
          <p:cNvPr id="22" name="Slide Number Placeholder 21"/>
          <p:cNvSpPr>
            <a:spLocks noGrp="1"/>
          </p:cNvSpPr>
          <p:nvPr>
            <p:ph type="sldNum" sz="quarter" idx="15"/>
          </p:nvPr>
        </p:nvSpPr>
        <p:spPr/>
        <p:txBody>
          <a:bodyPr rtlCol="0"/>
          <a:lstStyle/>
          <a:p>
            <a:fld id="{5BF057A8-3A44-4422-B680-22FCFC27F52B}" type="slidenum">
              <a:rPr lang="en-ZA" smtClean="0"/>
              <a:pPr/>
              <a:t>‹#›</a:t>
            </a:fld>
            <a:endParaRPr lang="en-ZA" dirty="0"/>
          </a:p>
        </p:txBody>
      </p:sp>
      <p:sp>
        <p:nvSpPr>
          <p:cNvPr id="23" name="Footer Placeholder 22"/>
          <p:cNvSpPr>
            <a:spLocks noGrp="1"/>
          </p:cNvSpPr>
          <p:nvPr>
            <p:ph type="ftr" sz="quarter" idx="16"/>
          </p:nvPr>
        </p:nvSpPr>
        <p:spPr/>
        <p:txBody>
          <a:bodyPr rtlCol="0"/>
          <a:lstStyle/>
          <a:p>
            <a:endParaRPr lang="en-ZA"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dirty="0"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3BF20FCF-04FE-4B9D-8893-8DE851B42459}" type="datetimeFigureOut">
              <a:rPr lang="en-US" smtClean="0"/>
              <a:pPr/>
              <a:t>7/12/2010</a:t>
            </a:fld>
            <a:endParaRPr lang="en-ZA" dirty="0"/>
          </a:p>
        </p:txBody>
      </p:sp>
      <p:sp>
        <p:nvSpPr>
          <p:cNvPr id="18" name="Slide Number Placeholder 17"/>
          <p:cNvSpPr>
            <a:spLocks noGrp="1"/>
          </p:cNvSpPr>
          <p:nvPr>
            <p:ph type="sldNum" sz="quarter" idx="11"/>
          </p:nvPr>
        </p:nvSpPr>
        <p:spPr/>
        <p:txBody>
          <a:bodyPr rtlCol="0"/>
          <a:lstStyle/>
          <a:p>
            <a:fld id="{5BF057A8-3A44-4422-B680-22FCFC27F52B}" type="slidenum">
              <a:rPr lang="en-ZA" smtClean="0"/>
              <a:pPr/>
              <a:t>‹#›</a:t>
            </a:fld>
            <a:endParaRPr lang="en-ZA" dirty="0"/>
          </a:p>
        </p:txBody>
      </p:sp>
      <p:sp>
        <p:nvSpPr>
          <p:cNvPr id="21" name="Footer Placeholder 20"/>
          <p:cNvSpPr>
            <a:spLocks noGrp="1"/>
          </p:cNvSpPr>
          <p:nvPr>
            <p:ph type="ftr" sz="quarter" idx="12"/>
          </p:nvPr>
        </p:nvSpPr>
        <p:spPr/>
        <p:txBody>
          <a:bodyPr rtlCol="0"/>
          <a:lstStyle/>
          <a:p>
            <a:endParaRPr lang="en-Z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3BF20FCF-04FE-4B9D-8893-8DE851B42459}" type="datetimeFigureOut">
              <a:rPr lang="en-US" smtClean="0"/>
              <a:pPr/>
              <a:t>7/12/2010</a:t>
            </a:fld>
            <a:endParaRPr lang="en-ZA" dirty="0"/>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ZA" dirty="0"/>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BF057A8-3A44-4422-B680-22FCFC27F52B}" type="slidenum">
              <a:rPr lang="en-ZA" smtClean="0"/>
              <a:pPr/>
              <a:t>‹#›</a:t>
            </a:fld>
            <a:endParaRPr lang="en-ZA"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mailto:jballam@varsitycollege.co.za" TargetMode="Externa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audio" Target="../media/audio1.wav"/><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audio" Target="file:///C:\Users\jballam\AppData\Local\Microsoft\Windows\Temporary%20Internet%20Files\Content.IE5\65P018XH\MSj04416760000%5b1%5d.wav" TargetMode="External"/><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500043"/>
            <a:ext cx="7772400" cy="642942"/>
          </a:xfrm>
        </p:spPr>
        <p:txBody>
          <a:bodyPr/>
          <a:lstStyle/>
          <a:p>
            <a:r>
              <a:rPr lang="en-ZA" dirty="0" smtClean="0"/>
              <a:t>Critical Reasoning </a:t>
            </a:r>
            <a:endParaRPr lang="en-ZA" dirty="0"/>
          </a:p>
        </p:txBody>
      </p:sp>
      <p:sp>
        <p:nvSpPr>
          <p:cNvPr id="3" name="Subtitle 2"/>
          <p:cNvSpPr>
            <a:spLocks noGrp="1"/>
          </p:cNvSpPr>
          <p:nvPr>
            <p:ph type="subTitle" idx="1"/>
          </p:nvPr>
        </p:nvSpPr>
        <p:spPr>
          <a:xfrm>
            <a:off x="1428728" y="2571744"/>
            <a:ext cx="6400800" cy="1752600"/>
          </a:xfrm>
        </p:spPr>
        <p:txBody>
          <a:bodyPr/>
          <a:lstStyle/>
          <a:p>
            <a:r>
              <a:rPr lang="en-ZA" dirty="0" smtClean="0"/>
              <a:t>PLS26001</a:t>
            </a:r>
            <a:endParaRPr lang="en-ZA" dirty="0"/>
          </a:p>
        </p:txBody>
      </p:sp>
      <p:pic>
        <p:nvPicPr>
          <p:cNvPr id="1026" name="Picture 2" descr="C:\Users\jballam\AppData\Local\Microsoft\Windows\Temporary Internet Files\Content.IE5\OY2JK541\MC900415144[1].wmf"/>
          <p:cNvPicPr>
            <a:picLocks noChangeAspect="1" noChangeArrowheads="1"/>
          </p:cNvPicPr>
          <p:nvPr/>
        </p:nvPicPr>
        <p:blipFill>
          <a:blip r:embed="rId3" cstate="print"/>
          <a:srcRect/>
          <a:stretch>
            <a:fillRect/>
          </a:stretch>
        </p:blipFill>
        <p:spPr bwMode="auto">
          <a:xfrm>
            <a:off x="3143240" y="1357298"/>
            <a:ext cx="5143536" cy="3456915"/>
          </a:xfrm>
          <a:prstGeom prst="rect">
            <a:avLst/>
          </a:prstGeom>
          <a:noFill/>
        </p:spPr>
      </p:pic>
      <p:sp>
        <p:nvSpPr>
          <p:cNvPr id="5" name="TextBox 4"/>
          <p:cNvSpPr txBox="1"/>
          <p:nvPr/>
        </p:nvSpPr>
        <p:spPr>
          <a:xfrm>
            <a:off x="2928926" y="5286388"/>
            <a:ext cx="5643602" cy="923330"/>
          </a:xfrm>
          <a:prstGeom prst="rect">
            <a:avLst/>
          </a:prstGeom>
          <a:noFill/>
        </p:spPr>
        <p:txBody>
          <a:bodyPr wrap="square" rtlCol="0">
            <a:spAutoFit/>
          </a:bodyPr>
          <a:lstStyle/>
          <a:p>
            <a:r>
              <a:rPr lang="en-ZA" dirty="0" smtClean="0"/>
              <a:t>Lecturer: John Ballam</a:t>
            </a:r>
          </a:p>
          <a:p>
            <a:r>
              <a:rPr lang="en-ZA" dirty="0" smtClean="0"/>
              <a:t>Contact details: </a:t>
            </a:r>
            <a:r>
              <a:rPr lang="en-ZA" dirty="0" smtClean="0">
                <a:hlinkClick r:id="rId4"/>
              </a:rPr>
              <a:t>jballam@varsitycollege.co.za</a:t>
            </a:r>
            <a:endParaRPr lang="en-ZA" dirty="0" smtClean="0"/>
          </a:p>
          <a:p>
            <a:r>
              <a:rPr lang="en-ZA" dirty="0" smtClean="0"/>
              <a:t>Phone: 031 5732038</a:t>
            </a:r>
            <a:endParaRPr lang="en-Z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ZA" sz="2800" dirty="0" smtClean="0"/>
              <a:t>For critical thinkers all knowledge is Dialogically constructed on the following assumptions</a:t>
            </a:r>
            <a:endParaRPr lang="en-ZA" sz="2800" dirty="0"/>
          </a:p>
        </p:txBody>
      </p:sp>
      <p:graphicFrame>
        <p:nvGraphicFramePr>
          <p:cNvPr id="4" name="Content Placeholder 3"/>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nvGraphicFramePr>
        <p:xfrm>
          <a:off x="785786" y="1428736"/>
          <a:ext cx="6096000" cy="488952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ZA" sz="2800" dirty="0" smtClean="0"/>
              <a:t>The Big heuristics - The assumptions From which we construct knowledge</a:t>
            </a:r>
            <a:endParaRPr lang="en-ZA" sz="2800" dirty="0"/>
          </a:p>
        </p:txBody>
      </p:sp>
      <p:graphicFrame>
        <p:nvGraphicFramePr>
          <p:cNvPr id="4" name="Content Placeholder 3"/>
          <p:cNvGraphicFramePr>
            <a:graphicFrameLocks noGrp="1"/>
          </p:cNvGraphicFramePr>
          <p:nvPr>
            <p:ph idx="1"/>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4"/>
          <p:cNvSpPr>
            <a:spLocks noGrp="1"/>
          </p:cNvSpPr>
          <p:nvPr>
            <p:ph type="ftr" sz="quarter" idx="4294967295"/>
          </p:nvPr>
        </p:nvSpPr>
        <p:spPr>
          <a:xfrm>
            <a:off x="457200" y="6557946"/>
            <a:ext cx="3657600" cy="228600"/>
          </a:xfrm>
          <a:prstGeom prst="rect">
            <a:avLst/>
          </a:prstGeom>
        </p:spPr>
        <p:txBody>
          <a:bodyPr/>
          <a:lstStyle/>
          <a:p>
            <a:r>
              <a:rPr lang="en-ZA" dirty="0" smtClean="0"/>
              <a:t>Brookfield, 1995:2-3</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smtClean="0"/>
              <a:t>Why it might be difficult to become  critically reflective</a:t>
            </a:r>
            <a:endParaRPr lang="en-ZA" dirty="0"/>
          </a:p>
        </p:txBody>
      </p:sp>
      <p:pic>
        <p:nvPicPr>
          <p:cNvPr id="1026" name="Picture 2" descr="C:\Users\jballam\AppData\Local\Microsoft\Windows\Temporary Internet Files\Content.IE5\BWN6Z7BF\MPj04140330000[1].jpg"/>
          <p:cNvPicPr>
            <a:picLocks noChangeAspect="1" noChangeArrowheads="1"/>
          </p:cNvPicPr>
          <p:nvPr/>
        </p:nvPicPr>
        <p:blipFill>
          <a:blip r:embed="rId3" cstate="print"/>
          <a:srcRect/>
          <a:stretch>
            <a:fillRect/>
          </a:stretch>
        </p:blipFill>
        <p:spPr bwMode="auto">
          <a:xfrm>
            <a:off x="1000100" y="1868424"/>
            <a:ext cx="5429288" cy="4632410"/>
          </a:xfrm>
          <a:prstGeom prst="rect">
            <a:avLst/>
          </a:prstGeom>
          <a:noFill/>
        </p:spPr>
      </p:pic>
      <p:pic>
        <p:nvPicPr>
          <p:cNvPr id="7" name="MSj00749060000[1].wav">
            <a:hlinkClick r:id="" action="ppaction://media"/>
          </p:cNvPr>
          <p:cNvPicPr>
            <a:picLocks noRot="1" noChangeAspect="1"/>
          </p:cNvPicPr>
          <p:nvPr>
            <a:wavAudioFile r:embed="rId1" name="MSj00749060000[1].wav"/>
          </p:nvPr>
        </p:nvPicPr>
        <p:blipFill>
          <a:blip r:embed="rId4" cstate="print"/>
          <a:stretch>
            <a:fillRect/>
          </a:stretch>
        </p:blipFill>
        <p:spPr>
          <a:xfrm>
            <a:off x="7715272" y="6357958"/>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anim calcmode="lin" valueType="num">
                                      <p:cBhvr>
                                        <p:cTn id="8" dur="2000" fill="hold"/>
                                        <p:tgtEl>
                                          <p:spTgt spid="1026"/>
                                        </p:tgtEl>
                                        <p:attrNameLst>
                                          <p:attrName>style.rotation</p:attrName>
                                        </p:attrNameLst>
                                      </p:cBhvr>
                                      <p:tavLst>
                                        <p:tav tm="0">
                                          <p:val>
                                            <p:fltVal val="720"/>
                                          </p:val>
                                        </p:tav>
                                        <p:tav tm="100000">
                                          <p:val>
                                            <p:fltVal val="0"/>
                                          </p:val>
                                        </p:tav>
                                      </p:tavLst>
                                    </p:anim>
                                    <p:anim calcmode="lin" valueType="num">
                                      <p:cBhvr>
                                        <p:cTn id="9" dur="2000" fill="hold"/>
                                        <p:tgtEl>
                                          <p:spTgt spid="1026"/>
                                        </p:tgtEl>
                                        <p:attrNameLst>
                                          <p:attrName>ppt_h</p:attrName>
                                        </p:attrNameLst>
                                      </p:cBhvr>
                                      <p:tavLst>
                                        <p:tav tm="0">
                                          <p:val>
                                            <p:fltVal val="0"/>
                                          </p:val>
                                        </p:tav>
                                        <p:tav tm="100000">
                                          <p:val>
                                            <p:strVal val="#ppt_h"/>
                                          </p:val>
                                        </p:tav>
                                      </p:tavLst>
                                    </p:anim>
                                    <p:anim calcmode="lin" valueType="num">
                                      <p:cBhvr>
                                        <p:cTn id="10" dur="2000" fill="hold"/>
                                        <p:tgtEl>
                                          <p:spTgt spid="102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p:cTn id="11"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Loosing my innocence?</a:t>
            </a:r>
            <a:endParaRPr lang="en-ZA" dirty="0"/>
          </a:p>
        </p:txBody>
      </p:sp>
      <p:sp>
        <p:nvSpPr>
          <p:cNvPr id="3" name="Content Placeholder 2"/>
          <p:cNvSpPr>
            <a:spLocks noGrp="1"/>
          </p:cNvSpPr>
          <p:nvPr>
            <p:ph idx="1"/>
          </p:nvPr>
        </p:nvSpPr>
        <p:spPr/>
        <p:txBody>
          <a:bodyPr/>
          <a:lstStyle/>
          <a:p>
            <a:pPr>
              <a:buNone/>
            </a:pPr>
            <a:r>
              <a:rPr lang="en-ZA" dirty="0" smtClean="0"/>
              <a:t> </a:t>
            </a:r>
          </a:p>
          <a:p>
            <a:pPr>
              <a:buNone/>
            </a:pPr>
            <a:endParaRPr lang="en-ZA" dirty="0" smtClean="0"/>
          </a:p>
          <a:p>
            <a:pPr>
              <a:buNone/>
            </a:pPr>
            <a:endParaRPr lang="en-ZA" dirty="0" smtClean="0"/>
          </a:p>
          <a:p>
            <a:pPr>
              <a:buNone/>
            </a:pPr>
            <a:endParaRPr lang="en-ZA" dirty="0" smtClean="0"/>
          </a:p>
          <a:p>
            <a:pPr>
              <a:buNone/>
            </a:pPr>
            <a:r>
              <a:rPr lang="en-ZA" dirty="0" smtClean="0"/>
              <a:t>   </a:t>
            </a:r>
          </a:p>
          <a:p>
            <a:pPr>
              <a:buNone/>
            </a:pPr>
            <a:endParaRPr lang="en-ZA" b="1" dirty="0" smtClean="0">
              <a:solidFill>
                <a:srgbClr val="FF0000"/>
              </a:solidFill>
            </a:endParaRPr>
          </a:p>
          <a:p>
            <a:pPr>
              <a:buNone/>
            </a:pPr>
            <a:endParaRPr lang="en-ZA" b="1" dirty="0" smtClean="0">
              <a:solidFill>
                <a:srgbClr val="FF0000"/>
              </a:solidFill>
            </a:endParaRPr>
          </a:p>
          <a:p>
            <a:pPr marL="0">
              <a:buNone/>
            </a:pPr>
            <a:r>
              <a:rPr lang="en-ZA" b="1" dirty="0" smtClean="0">
                <a:solidFill>
                  <a:srgbClr val="FF0000"/>
                </a:solidFill>
              </a:rPr>
              <a:t>What if </a:t>
            </a:r>
            <a:r>
              <a:rPr lang="en-ZA" b="1" dirty="0" smtClean="0">
                <a:solidFill>
                  <a:srgbClr val="FF0000"/>
                </a:solidFill>
              </a:rPr>
              <a:t>I </a:t>
            </a:r>
            <a:r>
              <a:rPr lang="en-ZA" b="1" dirty="0" smtClean="0">
                <a:solidFill>
                  <a:srgbClr val="FF0000"/>
                </a:solidFill>
              </a:rPr>
              <a:t>question </a:t>
            </a:r>
            <a:r>
              <a:rPr lang="en-ZA" b="1" dirty="0" smtClean="0">
                <a:solidFill>
                  <a:srgbClr val="FF0000"/>
                </a:solidFill>
              </a:rPr>
              <a:t>my most </a:t>
            </a:r>
            <a:r>
              <a:rPr lang="en-ZA" b="1" dirty="0" smtClean="0">
                <a:solidFill>
                  <a:srgbClr val="FF0000"/>
                </a:solidFill>
              </a:rPr>
              <a:t>cherished ideas and then find out they were inadequate or wrong?   </a:t>
            </a:r>
            <a:endParaRPr lang="en-ZA" b="1" dirty="0" smtClean="0">
              <a:solidFill>
                <a:srgbClr val="FF0000"/>
              </a:solidFill>
            </a:endParaRPr>
          </a:p>
          <a:p>
            <a:endParaRPr lang="en-ZA" dirty="0"/>
          </a:p>
        </p:txBody>
      </p:sp>
      <p:pic>
        <p:nvPicPr>
          <p:cNvPr id="2050" name="Picture 2" descr="C:\Users\jballam\AppData\Local\Microsoft\Windows\Temporary Internet Files\Content.IE5\BWN6Z7BF\MPj02622650000[1].jpg"/>
          <p:cNvPicPr>
            <a:picLocks noChangeAspect="1" noChangeArrowheads="1"/>
          </p:cNvPicPr>
          <p:nvPr/>
        </p:nvPicPr>
        <p:blipFill>
          <a:blip r:embed="rId2" cstate="print"/>
          <a:srcRect/>
          <a:stretch>
            <a:fillRect/>
          </a:stretch>
        </p:blipFill>
        <p:spPr bwMode="auto">
          <a:xfrm>
            <a:off x="2428860" y="1643050"/>
            <a:ext cx="2432304" cy="2900370"/>
          </a:xfrm>
          <a:prstGeom prst="rect">
            <a:avLst/>
          </a:prstGeom>
          <a:noFill/>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2000"/>
                                        <p:tgtEl>
                                          <p:spTgt spid="2050"/>
                                        </p:tgtEl>
                                      </p:cBhvr>
                                    </p:animEffect>
                                    <p:anim calcmode="lin" valueType="num">
                                      <p:cBhvr>
                                        <p:cTn id="8" dur="2000" fill="hold"/>
                                        <p:tgtEl>
                                          <p:spTgt spid="2050"/>
                                        </p:tgtEl>
                                        <p:attrNameLst>
                                          <p:attrName>style.rotation</p:attrName>
                                        </p:attrNameLst>
                                      </p:cBhvr>
                                      <p:tavLst>
                                        <p:tav tm="0">
                                          <p:val>
                                            <p:fltVal val="720"/>
                                          </p:val>
                                        </p:tav>
                                        <p:tav tm="100000">
                                          <p:val>
                                            <p:fltVal val="0"/>
                                          </p:val>
                                        </p:tav>
                                      </p:tavLst>
                                    </p:anim>
                                    <p:anim calcmode="lin" valueType="num">
                                      <p:cBhvr>
                                        <p:cTn id="9" dur="2000" fill="hold"/>
                                        <p:tgtEl>
                                          <p:spTgt spid="2050"/>
                                        </p:tgtEl>
                                        <p:attrNameLst>
                                          <p:attrName>ppt_h</p:attrName>
                                        </p:attrNameLst>
                                      </p:cBhvr>
                                      <p:tavLst>
                                        <p:tav tm="0">
                                          <p:val>
                                            <p:fltVal val="0"/>
                                          </p:val>
                                        </p:tav>
                                        <p:tav tm="100000">
                                          <p:val>
                                            <p:strVal val="#ppt_h"/>
                                          </p:val>
                                        </p:tav>
                                      </p:tavLst>
                                    </p:anim>
                                    <p:anim calcmode="lin" valueType="num">
                                      <p:cBhvr>
                                        <p:cTn id="10" dur="2000" fill="hold"/>
                                        <p:tgtEl>
                                          <p:spTgt spid="2050"/>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2000"/>
                                        <p:tgtEl>
                                          <p:spTgt spid="3">
                                            <p:txEl>
                                              <p:pRg st="0" end="0"/>
                                            </p:txEl>
                                          </p:spTgt>
                                        </p:tgtEl>
                                      </p:cBhvr>
                                    </p:animEffect>
                                    <p:anim calcmode="lin" valueType="num">
                                      <p:cBhvr>
                                        <p:cTn id="16"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7"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8"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anim calcmode="lin" valueType="num">
                                      <p:cBhvr>
                                        <p:cTn id="24" dur="2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25" dur="2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6" dur="2000" fill="hold"/>
                                        <p:tgtEl>
                                          <p:spTgt spid="3">
                                            <p:txEl>
                                              <p:pRg st="4" end="4"/>
                                            </p:txEl>
                                          </p:spTgt>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2000"/>
                                        <p:tgtEl>
                                          <p:spTgt spid="3">
                                            <p:txEl>
                                              <p:pRg st="7" end="7"/>
                                            </p:txEl>
                                          </p:spTgt>
                                        </p:tgtEl>
                                      </p:cBhvr>
                                    </p:animEffect>
                                    <p:anim calcmode="lin" valueType="num">
                                      <p:cBhvr>
                                        <p:cTn id="32" dur="2000" fill="hold"/>
                                        <p:tgtEl>
                                          <p:spTgt spid="3">
                                            <p:txEl>
                                              <p:pRg st="7" end="7"/>
                                            </p:txEl>
                                          </p:spTgt>
                                        </p:tgtEl>
                                        <p:attrNameLst>
                                          <p:attrName>style.rotation</p:attrName>
                                        </p:attrNameLst>
                                      </p:cBhvr>
                                      <p:tavLst>
                                        <p:tav tm="0">
                                          <p:val>
                                            <p:fltVal val="720"/>
                                          </p:val>
                                        </p:tav>
                                        <p:tav tm="100000">
                                          <p:val>
                                            <p:fltVal val="0"/>
                                          </p:val>
                                        </p:tav>
                                      </p:tavLst>
                                    </p:anim>
                                    <p:anim calcmode="lin" valueType="num">
                                      <p:cBhvr>
                                        <p:cTn id="33" dur="2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34" dur="2000" fill="hold"/>
                                        <p:tgtEl>
                                          <p:spTgt spid="3">
                                            <p:txEl>
                                              <p:pRg st="7" end="7"/>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smtClean="0"/>
              <a:t>Becoming an </a:t>
            </a:r>
            <a:r>
              <a:rPr lang="en-ZA" dirty="0" smtClean="0"/>
              <a:t>OUTSIDER?</a:t>
            </a:r>
            <a:endParaRPr lang="en-ZA" dirty="0"/>
          </a:p>
        </p:txBody>
      </p:sp>
      <p:sp>
        <p:nvSpPr>
          <p:cNvPr id="3" name="Content Placeholder 2"/>
          <p:cNvSpPr>
            <a:spLocks noGrp="1"/>
          </p:cNvSpPr>
          <p:nvPr>
            <p:ph idx="1"/>
          </p:nvPr>
        </p:nvSpPr>
        <p:spPr/>
        <p:txBody>
          <a:bodyPr/>
          <a:lstStyle/>
          <a:p>
            <a:pPr marL="514350" indent="-514350">
              <a:buNone/>
            </a:pPr>
            <a:r>
              <a:rPr lang="en-ZA" b="1" dirty="0" smtClean="0">
                <a:solidFill>
                  <a:srgbClr val="FF0000"/>
                </a:solidFill>
              </a:rPr>
              <a:t>     </a:t>
            </a:r>
          </a:p>
          <a:p>
            <a:pPr marL="514350" indent="-514350">
              <a:buNone/>
            </a:pPr>
            <a:endParaRPr lang="en-ZA" b="1" dirty="0" smtClean="0">
              <a:solidFill>
                <a:srgbClr val="FF0000"/>
              </a:solidFill>
            </a:endParaRPr>
          </a:p>
          <a:p>
            <a:pPr marL="514350" indent="-514350">
              <a:buNone/>
            </a:pPr>
            <a:endParaRPr lang="en-ZA" b="1" dirty="0" smtClean="0">
              <a:solidFill>
                <a:srgbClr val="FF0000"/>
              </a:solidFill>
            </a:endParaRPr>
          </a:p>
          <a:p>
            <a:pPr marL="514350" indent="-514350">
              <a:buNone/>
            </a:pPr>
            <a:endParaRPr lang="en-ZA" b="1" dirty="0" smtClean="0">
              <a:solidFill>
                <a:srgbClr val="FF0000"/>
              </a:solidFill>
            </a:endParaRPr>
          </a:p>
          <a:p>
            <a:pPr marL="514350" indent="-514350">
              <a:buNone/>
            </a:pPr>
            <a:endParaRPr lang="en-ZA" b="1" dirty="0" smtClean="0">
              <a:solidFill>
                <a:srgbClr val="FF0000"/>
              </a:solidFill>
            </a:endParaRPr>
          </a:p>
          <a:p>
            <a:pPr marL="0" indent="-514350">
              <a:buNone/>
            </a:pPr>
            <a:r>
              <a:rPr lang="en-ZA" b="1" dirty="0" smtClean="0">
                <a:solidFill>
                  <a:srgbClr val="FF0000"/>
                </a:solidFill>
              </a:rPr>
              <a:t> Which social group that I belong to at present might reject me or severely criticise me if I were to question their most cherished practices? </a:t>
            </a:r>
          </a:p>
          <a:p>
            <a:pPr marL="514350" indent="-514350">
              <a:buFont typeface="+mj-lt"/>
              <a:buAutoNum type="arabicPeriod" startAt="2"/>
            </a:pPr>
            <a:endParaRPr lang="en-ZA" dirty="0"/>
          </a:p>
        </p:txBody>
      </p:sp>
      <p:pic>
        <p:nvPicPr>
          <p:cNvPr id="3074" name="Picture 2" descr="C:\Users\jballam\AppData\Local\Microsoft\Windows\Temporary Internet Files\Content.IE5\71IDG0ZZ\MCj02304060000[1].wmf"/>
          <p:cNvPicPr>
            <a:picLocks noChangeAspect="1" noChangeArrowheads="1"/>
          </p:cNvPicPr>
          <p:nvPr/>
        </p:nvPicPr>
        <p:blipFill>
          <a:blip r:embed="rId2" cstate="print"/>
          <a:srcRect/>
          <a:stretch>
            <a:fillRect/>
          </a:stretch>
        </p:blipFill>
        <p:spPr bwMode="auto">
          <a:xfrm>
            <a:off x="2571736" y="1857364"/>
            <a:ext cx="2681335" cy="2000816"/>
          </a:xfrm>
          <a:prstGeom prst="rect">
            <a:avLst/>
          </a:prstGeom>
          <a:noFill/>
        </p:spPr>
      </p:pic>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anim calcmode="lin" valueType="num">
                                      <p:cBhvr>
                                        <p:cTn id="8" dur="2000" fill="hold"/>
                                        <p:tgtEl>
                                          <p:spTgt spid="3074"/>
                                        </p:tgtEl>
                                        <p:attrNameLst>
                                          <p:attrName>style.rotation</p:attrName>
                                        </p:attrNameLst>
                                      </p:cBhvr>
                                      <p:tavLst>
                                        <p:tav tm="0">
                                          <p:val>
                                            <p:fltVal val="720"/>
                                          </p:val>
                                        </p:tav>
                                        <p:tav tm="100000">
                                          <p:val>
                                            <p:fltVal val="0"/>
                                          </p:val>
                                        </p:tav>
                                      </p:tavLst>
                                    </p:anim>
                                    <p:anim calcmode="lin" valueType="num">
                                      <p:cBhvr>
                                        <p:cTn id="9" dur="2000" fill="hold"/>
                                        <p:tgtEl>
                                          <p:spTgt spid="3074"/>
                                        </p:tgtEl>
                                        <p:attrNameLst>
                                          <p:attrName>ppt_h</p:attrName>
                                        </p:attrNameLst>
                                      </p:cBhvr>
                                      <p:tavLst>
                                        <p:tav tm="0">
                                          <p:val>
                                            <p:fltVal val="0"/>
                                          </p:val>
                                        </p:tav>
                                        <p:tav tm="100000">
                                          <p:val>
                                            <p:strVal val="#ppt_h"/>
                                          </p:val>
                                        </p:tav>
                                      </p:tavLst>
                                    </p:anim>
                                    <p:anim calcmode="lin" valueType="num">
                                      <p:cBhvr>
                                        <p:cTn id="10" dur="2000" fill="hold"/>
                                        <p:tgtEl>
                                          <p:spTgt spid="3074"/>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2000"/>
                                        <p:tgtEl>
                                          <p:spTgt spid="3">
                                            <p:txEl>
                                              <p:pRg st="0" end="0"/>
                                            </p:txEl>
                                          </p:spTgt>
                                        </p:tgtEl>
                                      </p:cBhvr>
                                    </p:animEffect>
                                    <p:anim calcmode="lin" valueType="num">
                                      <p:cBhvr>
                                        <p:cTn id="16"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7"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8"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2000"/>
                                        <p:tgtEl>
                                          <p:spTgt spid="3">
                                            <p:txEl>
                                              <p:pRg st="5" end="5"/>
                                            </p:txEl>
                                          </p:spTgt>
                                        </p:tgtEl>
                                      </p:cBhvr>
                                    </p:animEffect>
                                    <p:anim calcmode="lin" valueType="num">
                                      <p:cBhvr>
                                        <p:cTn id="24" dur="2000" fill="hold"/>
                                        <p:tgtEl>
                                          <p:spTgt spid="3">
                                            <p:txEl>
                                              <p:pRg st="5" end="5"/>
                                            </p:txEl>
                                          </p:spTgt>
                                        </p:tgtEl>
                                        <p:attrNameLst>
                                          <p:attrName>style.rotation</p:attrName>
                                        </p:attrNameLst>
                                      </p:cBhvr>
                                      <p:tavLst>
                                        <p:tav tm="0">
                                          <p:val>
                                            <p:fltVal val="720"/>
                                          </p:val>
                                        </p:tav>
                                        <p:tav tm="100000">
                                          <p:val>
                                            <p:fltVal val="0"/>
                                          </p:val>
                                        </p:tav>
                                      </p:tavLst>
                                    </p:anim>
                                    <p:anim calcmode="lin" valueType="num">
                                      <p:cBhvr>
                                        <p:cTn id="25" dur="2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26" dur="2000" fill="hold"/>
                                        <p:tgtEl>
                                          <p:spTgt spid="3">
                                            <p:txEl>
                                              <p:pRg st="5" end="5"/>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smtClean="0"/>
              <a:t>Feeling </a:t>
            </a:r>
            <a:r>
              <a:rPr lang="en-ZA" dirty="0" smtClean="0"/>
              <a:t>insecure</a:t>
            </a:r>
            <a:r>
              <a:rPr lang="en-ZA" dirty="0" smtClean="0"/>
              <a:t>?</a:t>
            </a:r>
            <a:endParaRPr lang="en-ZA" dirty="0"/>
          </a:p>
        </p:txBody>
      </p:sp>
      <p:sp>
        <p:nvSpPr>
          <p:cNvPr id="3" name="Content Placeholder 2"/>
          <p:cNvSpPr>
            <a:spLocks noGrp="1"/>
          </p:cNvSpPr>
          <p:nvPr>
            <p:ph idx="1"/>
          </p:nvPr>
        </p:nvSpPr>
        <p:spPr/>
        <p:txBody>
          <a:bodyPr>
            <a:normAutofit/>
          </a:bodyPr>
          <a:lstStyle/>
          <a:p>
            <a:pPr marL="514350" indent="-514350">
              <a:buNone/>
            </a:pPr>
            <a:r>
              <a:rPr lang="en-ZA" b="1" dirty="0" smtClean="0">
                <a:solidFill>
                  <a:srgbClr val="FF0000"/>
                </a:solidFill>
              </a:rPr>
              <a:t>     </a:t>
            </a:r>
          </a:p>
          <a:p>
            <a:pPr marL="514350" indent="-514350">
              <a:buNone/>
            </a:pPr>
            <a:endParaRPr lang="en-ZA" b="1" dirty="0" smtClean="0">
              <a:solidFill>
                <a:srgbClr val="FF0000"/>
              </a:solidFill>
            </a:endParaRPr>
          </a:p>
          <a:p>
            <a:pPr marL="514350" indent="-514350">
              <a:buNone/>
            </a:pPr>
            <a:endParaRPr lang="en-ZA" b="1" dirty="0" smtClean="0">
              <a:solidFill>
                <a:srgbClr val="FF0000"/>
              </a:solidFill>
            </a:endParaRPr>
          </a:p>
          <a:p>
            <a:pPr marL="514350" indent="-514350">
              <a:buNone/>
            </a:pPr>
            <a:endParaRPr lang="en-ZA" b="1" dirty="0" smtClean="0">
              <a:solidFill>
                <a:srgbClr val="FF0000"/>
              </a:solidFill>
            </a:endParaRPr>
          </a:p>
          <a:p>
            <a:pPr marL="514350" indent="-514350">
              <a:buNone/>
            </a:pPr>
            <a:r>
              <a:rPr lang="en-ZA" b="1" dirty="0" smtClean="0">
                <a:solidFill>
                  <a:srgbClr val="FF0000"/>
                </a:solidFill>
              </a:rPr>
              <a:t> </a:t>
            </a:r>
          </a:p>
          <a:p>
            <a:pPr marL="514350" indent="-514350">
              <a:buNone/>
            </a:pPr>
            <a:endParaRPr lang="en-ZA" b="1" dirty="0" smtClean="0">
              <a:solidFill>
                <a:srgbClr val="FF0000"/>
              </a:solidFill>
            </a:endParaRPr>
          </a:p>
          <a:p>
            <a:pPr marL="514350" indent="-514350">
              <a:buNone/>
            </a:pPr>
            <a:endParaRPr lang="en-ZA" b="1" dirty="0" smtClean="0">
              <a:solidFill>
                <a:srgbClr val="FF0000"/>
              </a:solidFill>
            </a:endParaRPr>
          </a:p>
          <a:p>
            <a:pPr marL="0" indent="-514350">
              <a:buNone/>
            </a:pPr>
            <a:r>
              <a:rPr lang="en-ZA" b="1" dirty="0" smtClean="0">
                <a:solidFill>
                  <a:srgbClr val="FF0000"/>
                </a:solidFill>
              </a:rPr>
              <a:t>If I engage with becoming critically self reflective of my own </a:t>
            </a:r>
            <a:r>
              <a:rPr lang="en-ZA" b="1" dirty="0" smtClean="0">
                <a:solidFill>
                  <a:srgbClr val="FF0000"/>
                </a:solidFill>
              </a:rPr>
              <a:t>beliefs, background, or culture </a:t>
            </a:r>
            <a:r>
              <a:rPr lang="en-ZA" b="1" dirty="0" smtClean="0">
                <a:solidFill>
                  <a:srgbClr val="FF0000"/>
                </a:solidFill>
              </a:rPr>
              <a:t>how do I cope with </a:t>
            </a:r>
            <a:r>
              <a:rPr lang="en-ZA" b="1" dirty="0" smtClean="0">
                <a:solidFill>
                  <a:srgbClr val="FF0000"/>
                </a:solidFill>
              </a:rPr>
              <a:t>it if I want to change?  </a:t>
            </a:r>
            <a:endParaRPr lang="en-ZA" b="1" dirty="0">
              <a:solidFill>
                <a:srgbClr val="FF0000"/>
              </a:solidFill>
            </a:endParaRPr>
          </a:p>
        </p:txBody>
      </p:sp>
      <p:pic>
        <p:nvPicPr>
          <p:cNvPr id="7" name="MSj04416760000[1].wav">
            <a:hlinkClick r:id="" action="ppaction://media"/>
          </p:cNvPr>
          <p:cNvPicPr>
            <a:picLocks noRot="1" noChangeAspect="1"/>
          </p:cNvPicPr>
          <p:nvPr>
            <a:audioFile r:link="rId1"/>
          </p:nvPr>
        </p:nvPicPr>
        <p:blipFill>
          <a:blip r:embed="rId3" cstate="print"/>
          <a:stretch>
            <a:fillRect/>
          </a:stretch>
        </p:blipFill>
        <p:spPr>
          <a:xfrm>
            <a:off x="4419600" y="3276600"/>
            <a:ext cx="304800" cy="304800"/>
          </a:xfrm>
          <a:prstGeom prst="rect">
            <a:avLst/>
          </a:prstGeom>
        </p:spPr>
      </p:pic>
      <p:pic>
        <p:nvPicPr>
          <p:cNvPr id="3075" name="Picture 3" descr="C:\Users\jballam\AppData\Local\Microsoft\Windows\Temporary Internet Files\Content.IE5\02LHKX9S\MPj04442490000[1].jpg"/>
          <p:cNvPicPr>
            <a:picLocks noChangeAspect="1" noChangeArrowheads="1"/>
          </p:cNvPicPr>
          <p:nvPr/>
        </p:nvPicPr>
        <p:blipFill>
          <a:blip r:embed="rId4" cstate="print"/>
          <a:srcRect/>
          <a:stretch>
            <a:fillRect/>
          </a:stretch>
        </p:blipFill>
        <p:spPr bwMode="auto">
          <a:xfrm>
            <a:off x="1500166" y="1785926"/>
            <a:ext cx="5643602" cy="2507182"/>
          </a:xfrm>
          <a:prstGeom prst="rect">
            <a:avLst/>
          </a:prstGeom>
          <a:noFill/>
        </p:spPr>
      </p:pic>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fade">
                                      <p:cBhvr>
                                        <p:cTn id="7" dur="2000"/>
                                        <p:tgtEl>
                                          <p:spTgt spid="3075"/>
                                        </p:tgtEl>
                                      </p:cBhvr>
                                    </p:animEffect>
                                    <p:anim calcmode="lin" valueType="num">
                                      <p:cBhvr>
                                        <p:cTn id="8" dur="2000" fill="hold"/>
                                        <p:tgtEl>
                                          <p:spTgt spid="3075"/>
                                        </p:tgtEl>
                                        <p:attrNameLst>
                                          <p:attrName>style.rotation</p:attrName>
                                        </p:attrNameLst>
                                      </p:cBhvr>
                                      <p:tavLst>
                                        <p:tav tm="0">
                                          <p:val>
                                            <p:fltVal val="720"/>
                                          </p:val>
                                        </p:tav>
                                        <p:tav tm="100000">
                                          <p:val>
                                            <p:fltVal val="0"/>
                                          </p:val>
                                        </p:tav>
                                      </p:tavLst>
                                    </p:anim>
                                    <p:anim calcmode="lin" valueType="num">
                                      <p:cBhvr>
                                        <p:cTn id="9" dur="2000" fill="hold"/>
                                        <p:tgtEl>
                                          <p:spTgt spid="3075"/>
                                        </p:tgtEl>
                                        <p:attrNameLst>
                                          <p:attrName>ppt_h</p:attrName>
                                        </p:attrNameLst>
                                      </p:cBhvr>
                                      <p:tavLst>
                                        <p:tav tm="0">
                                          <p:val>
                                            <p:fltVal val="0"/>
                                          </p:val>
                                        </p:tav>
                                        <p:tav tm="100000">
                                          <p:val>
                                            <p:strVal val="#ppt_h"/>
                                          </p:val>
                                        </p:tav>
                                      </p:tavLst>
                                    </p:anim>
                                    <p:anim calcmode="lin" valueType="num">
                                      <p:cBhvr>
                                        <p:cTn id="10" dur="2000" fill="hold"/>
                                        <p:tgtEl>
                                          <p:spTgt spid="3075"/>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7"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8" dur="1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000"/>
                                        <p:tgtEl>
                                          <p:spTgt spid="3">
                                            <p:txEl>
                                              <p:pRg st="4" end="4"/>
                                            </p:txEl>
                                          </p:spTgt>
                                        </p:tgtEl>
                                      </p:cBhvr>
                                    </p:animEffect>
                                    <p:anim calcmode="lin" valueType="num">
                                      <p:cBhvr>
                                        <p:cTn id="24" dur="1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25"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4" end="4"/>
                                            </p:txEl>
                                          </p:spTgt>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1000"/>
                                        <p:tgtEl>
                                          <p:spTgt spid="3">
                                            <p:txEl>
                                              <p:pRg st="7" end="7"/>
                                            </p:txEl>
                                          </p:spTgt>
                                        </p:tgtEl>
                                      </p:cBhvr>
                                    </p:animEffect>
                                    <p:anim calcmode="lin" valueType="num">
                                      <p:cBhvr>
                                        <p:cTn id="32" dur="1000" fill="hold"/>
                                        <p:tgtEl>
                                          <p:spTgt spid="3">
                                            <p:txEl>
                                              <p:pRg st="7" end="7"/>
                                            </p:txEl>
                                          </p:spTgt>
                                        </p:tgtEl>
                                        <p:attrNameLst>
                                          <p:attrName>style.rotation</p:attrName>
                                        </p:attrNameLst>
                                      </p:cBhvr>
                                      <p:tavLst>
                                        <p:tav tm="0">
                                          <p:val>
                                            <p:fltVal val="720"/>
                                          </p:val>
                                        </p:tav>
                                        <p:tav tm="100000">
                                          <p:val>
                                            <p:fltVal val="0"/>
                                          </p:val>
                                        </p:tav>
                                      </p:tavLst>
                                    </p:anim>
                                    <p:anim calcmode="lin" valueType="num">
                                      <p:cBhvr>
                                        <p:cTn id="33"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34" dur="1000" fill="hold"/>
                                        <p:tgtEl>
                                          <p:spTgt spid="3">
                                            <p:txEl>
                                              <p:pRg st="7" end="7"/>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p:cTn id="35"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72452" cy="582594"/>
          </a:xfrm>
        </p:spPr>
        <p:txBody>
          <a:bodyPr>
            <a:normAutofit/>
          </a:bodyPr>
          <a:lstStyle/>
          <a:p>
            <a:r>
              <a:rPr lang="en-ZA" dirty="0" smtClean="0"/>
              <a:t>What is critical reasoning? </a:t>
            </a:r>
            <a:r>
              <a:rPr lang="en-ZA" sz="2000" dirty="0" smtClean="0"/>
              <a:t>(SG:1-14 TB:1-7)</a:t>
            </a:r>
            <a:endParaRPr lang="en-ZA" sz="2000" dirty="0"/>
          </a:p>
        </p:txBody>
      </p:sp>
      <p:sp>
        <p:nvSpPr>
          <p:cNvPr id="3" name="Content Placeholder 2"/>
          <p:cNvSpPr>
            <a:spLocks noGrp="1"/>
          </p:cNvSpPr>
          <p:nvPr>
            <p:ph sz="quarter" idx="1"/>
          </p:nvPr>
        </p:nvSpPr>
        <p:spPr>
          <a:xfrm>
            <a:off x="457200" y="1214422"/>
            <a:ext cx="7467600" cy="5259530"/>
          </a:xfrm>
        </p:spPr>
        <p:txBody>
          <a:bodyPr>
            <a:normAutofit lnSpcReduction="10000"/>
          </a:bodyPr>
          <a:lstStyle/>
          <a:p>
            <a:pPr marL="457200" indent="-457200" algn="ctr">
              <a:buNone/>
            </a:pPr>
            <a:r>
              <a:rPr lang="en-ZA" b="1" dirty="0" smtClean="0">
                <a:solidFill>
                  <a:srgbClr val="7030A0"/>
                </a:solidFill>
              </a:rPr>
              <a:t>Outcomes</a:t>
            </a:r>
          </a:p>
          <a:p>
            <a:pPr marL="457200" indent="-457200" algn="ctr">
              <a:buNone/>
            </a:pPr>
            <a:endParaRPr lang="en-ZA" b="1" dirty="0" smtClean="0">
              <a:solidFill>
                <a:srgbClr val="7030A0"/>
              </a:solidFill>
            </a:endParaRPr>
          </a:p>
          <a:p>
            <a:pPr marL="457200" indent="-457200">
              <a:buAutoNum type="arabicPeriod"/>
            </a:pPr>
            <a:r>
              <a:rPr lang="en-ZA" b="1" dirty="0" smtClean="0">
                <a:solidFill>
                  <a:srgbClr val="7030A0"/>
                </a:solidFill>
              </a:rPr>
              <a:t>Define what critical reasoning is and what it means to think philosophically.</a:t>
            </a:r>
          </a:p>
          <a:p>
            <a:pPr marL="457200" indent="-457200" algn="ctr">
              <a:buAutoNum type="arabicPeriod"/>
            </a:pPr>
            <a:endParaRPr lang="en-ZA" b="1" dirty="0" smtClean="0">
              <a:solidFill>
                <a:srgbClr val="7030A0"/>
              </a:solidFill>
            </a:endParaRPr>
          </a:p>
          <a:p>
            <a:pPr marL="457200" indent="-457200">
              <a:buAutoNum type="arabicPeriod"/>
            </a:pPr>
            <a:r>
              <a:rPr lang="en-ZA" b="1" dirty="0" smtClean="0">
                <a:solidFill>
                  <a:srgbClr val="7030A0"/>
                </a:solidFill>
              </a:rPr>
              <a:t>Explain how critical reasoning differs from formal logic</a:t>
            </a:r>
          </a:p>
          <a:p>
            <a:pPr marL="457200" indent="-457200">
              <a:buAutoNum type="arabicPeriod"/>
            </a:pPr>
            <a:endParaRPr lang="en-ZA" b="1" dirty="0" smtClean="0">
              <a:solidFill>
                <a:srgbClr val="7030A0"/>
              </a:solidFill>
            </a:endParaRPr>
          </a:p>
          <a:p>
            <a:pPr marL="457200" indent="-457200">
              <a:buAutoNum type="arabicPeriod"/>
            </a:pPr>
            <a:r>
              <a:rPr lang="en-ZA" b="1" dirty="0" smtClean="0">
                <a:solidFill>
                  <a:srgbClr val="7030A0"/>
                </a:solidFill>
              </a:rPr>
              <a:t>Discuss how critical reasoning can be liberating.</a:t>
            </a:r>
          </a:p>
          <a:p>
            <a:pPr marL="457200" indent="-457200">
              <a:buAutoNum type="arabicPeriod"/>
            </a:pPr>
            <a:endParaRPr lang="en-ZA" b="1" dirty="0" smtClean="0">
              <a:solidFill>
                <a:srgbClr val="7030A0"/>
              </a:solidFill>
            </a:endParaRPr>
          </a:p>
          <a:p>
            <a:pPr marL="457200" indent="-457200">
              <a:buAutoNum type="arabicPeriod"/>
            </a:pPr>
            <a:r>
              <a:rPr lang="en-ZA" b="1" dirty="0" smtClean="0">
                <a:solidFill>
                  <a:srgbClr val="7030A0"/>
                </a:solidFill>
              </a:rPr>
              <a:t>Explain why having an opinion is not necessarily, reasoning critically.  </a:t>
            </a:r>
          </a:p>
          <a:p>
            <a:pPr marL="457200" indent="-457200">
              <a:buAutoNum type="arabicPeriod"/>
            </a:pPr>
            <a:endParaRPr lang="en-ZA" b="1" dirty="0" smtClean="0">
              <a:solidFill>
                <a:srgbClr val="7030A0"/>
              </a:solidFill>
            </a:endParaRPr>
          </a:p>
          <a:p>
            <a:pPr marL="457200" indent="-457200">
              <a:buAutoNum type="arabicPeriod"/>
            </a:pPr>
            <a:endParaRPr lang="en-ZA" b="1" dirty="0" smtClean="0">
              <a:solidFill>
                <a:srgbClr val="7030A0"/>
              </a:solidFill>
            </a:endParaRPr>
          </a:p>
          <a:p>
            <a:pPr marL="457200" indent="-457200">
              <a:buAutoNum type="arabicPeriod"/>
            </a:pPr>
            <a:endParaRPr lang="en-ZA" b="1" dirty="0" smtClean="0">
              <a:solidFill>
                <a:srgbClr val="7030A0"/>
              </a:solidFill>
            </a:endParaRPr>
          </a:p>
          <a:p>
            <a:pPr marL="457200" indent="-457200">
              <a:buAutoNum type="arabicPeriod"/>
            </a:pPr>
            <a:endParaRPr lang="en-ZA" b="1" dirty="0">
              <a:solidFill>
                <a:srgbClr val="7030A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from="(-#ppt_w/2)" to="(#ppt_x)" calcmode="lin" valueType="num">
                                      <p:cBhvr>
                                        <p:cTn id="31" dur="600" fill="hold">
                                          <p:stCondLst>
                                            <p:cond delay="0"/>
                                          </p:stCondLst>
                                        </p:cTn>
                                        <p:tgtEl>
                                          <p:spTgt spid="3">
                                            <p:txEl>
                                              <p:pRg st="6" end="6"/>
                                            </p:txEl>
                                          </p:spTgt>
                                        </p:tgtEl>
                                        <p:attrNameLst>
                                          <p:attrName>ppt_x</p:attrName>
                                        </p:attrNameLst>
                                      </p:cBhvr>
                                    </p:anim>
                                    <p:anim from="0" to="-1.0" calcmode="lin" valueType="num">
                                      <p:cBhvr>
                                        <p:cTn id="32" dur="200" decel="50000" autoRev="1" fill="hold">
                                          <p:stCondLst>
                                            <p:cond delay="600"/>
                                          </p:stCondLst>
                                        </p:cTn>
                                        <p:tgtEl>
                                          <p:spTgt spid="3">
                                            <p:txEl>
                                              <p:pRg st="6" end="6"/>
                                            </p:txEl>
                                          </p:spTgt>
                                        </p:tgtEl>
                                        <p:attrNameLst>
                                          <p:attrName>xshear</p:attrName>
                                        </p:attrNameLst>
                                      </p:cBhvr>
                                    </p:anim>
                                    <p:animScale>
                                      <p:cBhvr>
                                        <p:cTn id="33" dur="200" decel="100000" autoRev="1" fill="hold">
                                          <p:stCondLst>
                                            <p:cond delay="600"/>
                                          </p:stCondLst>
                                        </p:cTn>
                                        <p:tgtEl>
                                          <p:spTgt spid="3">
                                            <p:txEl>
                                              <p:pRg st="6" end="6"/>
                                            </p:txEl>
                                          </p:spTgt>
                                        </p:tgtEl>
                                      </p:cBhvr>
                                      <p:from x="100000" y="100000"/>
                                      <p:to x="80000" y="100000"/>
                                    </p:animScale>
                                    <p:anim by="(#ppt_h/3+#ppt_w*0.1)" calcmode="lin" valueType="num">
                                      <p:cBhvr additive="sum">
                                        <p:cTn id="34" dur="200" decel="100000" autoRev="1" fill="hold">
                                          <p:stCondLst>
                                            <p:cond delay="600"/>
                                          </p:stCondLst>
                                        </p:cTn>
                                        <p:tgtEl>
                                          <p:spTgt spid="3">
                                            <p:txEl>
                                              <p:pRg st="6" end="6"/>
                                            </p:txEl>
                                          </p:spTgt>
                                        </p:tgtEl>
                                        <p:attrNameLst>
                                          <p:attrName>ppt_x</p:attrName>
                                        </p:attrNameLst>
                                      </p:cBhvr>
                                    </p:anim>
                                  </p:childTnLst>
                                </p:cTn>
                              </p:par>
                            </p:childTnLst>
                          </p:cTn>
                        </p:par>
                      </p:childTnLst>
                    </p:cTn>
                  </p:par>
                  <p:par>
                    <p:cTn id="35" fill="hold">
                      <p:stCondLst>
                        <p:cond delay="indefinite"/>
                      </p:stCondLst>
                      <p:childTnLst>
                        <p:par>
                          <p:cTn id="36" fill="hold">
                            <p:stCondLst>
                              <p:cond delay="0"/>
                            </p:stCondLst>
                            <p:childTnLst>
                              <p:par>
                                <p:cTn id="37" presetID="34"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from="(-#ppt_w/2)" to="(#ppt_x)" calcmode="lin" valueType="num">
                                      <p:cBhvr>
                                        <p:cTn id="39" dur="600" fill="hold">
                                          <p:stCondLst>
                                            <p:cond delay="0"/>
                                          </p:stCondLst>
                                        </p:cTn>
                                        <p:tgtEl>
                                          <p:spTgt spid="3">
                                            <p:txEl>
                                              <p:pRg st="8" end="8"/>
                                            </p:txEl>
                                          </p:spTgt>
                                        </p:tgtEl>
                                        <p:attrNameLst>
                                          <p:attrName>ppt_x</p:attrName>
                                        </p:attrNameLst>
                                      </p:cBhvr>
                                    </p:anim>
                                    <p:anim from="0" to="-1.0" calcmode="lin" valueType="num">
                                      <p:cBhvr>
                                        <p:cTn id="40" dur="200" decel="50000" autoRev="1" fill="hold">
                                          <p:stCondLst>
                                            <p:cond delay="600"/>
                                          </p:stCondLst>
                                        </p:cTn>
                                        <p:tgtEl>
                                          <p:spTgt spid="3">
                                            <p:txEl>
                                              <p:pRg st="8" end="8"/>
                                            </p:txEl>
                                          </p:spTgt>
                                        </p:tgtEl>
                                        <p:attrNameLst>
                                          <p:attrName>xshear</p:attrName>
                                        </p:attrNameLst>
                                      </p:cBhvr>
                                    </p:anim>
                                    <p:animScale>
                                      <p:cBhvr>
                                        <p:cTn id="41" dur="200" decel="100000" autoRev="1" fill="hold">
                                          <p:stCondLst>
                                            <p:cond delay="600"/>
                                          </p:stCondLst>
                                        </p:cTn>
                                        <p:tgtEl>
                                          <p:spTgt spid="3">
                                            <p:txEl>
                                              <p:pRg st="8" end="8"/>
                                            </p:txEl>
                                          </p:spTgt>
                                        </p:tgtEl>
                                      </p:cBhvr>
                                      <p:from x="100000" y="100000"/>
                                      <p:to x="80000" y="100000"/>
                                    </p:animScale>
                                    <p:anim by="(#ppt_h/3+#ppt_w*0.1)" calcmode="lin" valueType="num">
                                      <p:cBhvr additive="sum">
                                        <p:cTn id="42" dur="200" decel="100000" autoRev="1" fill="hold">
                                          <p:stCondLst>
                                            <p:cond delay="600"/>
                                          </p:stCondLst>
                                        </p:cTn>
                                        <p:tgtEl>
                                          <p:spTgt spid="3">
                                            <p:txEl>
                                              <p:pRg st="8" end="8"/>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Critical reasoning is……</a:t>
            </a:r>
            <a:endParaRPr lang="en-ZA" dirty="0"/>
          </a:p>
        </p:txBody>
      </p:sp>
      <p:sp>
        <p:nvSpPr>
          <p:cNvPr id="3" name="Content Placeholder 2"/>
          <p:cNvSpPr>
            <a:spLocks noGrp="1"/>
          </p:cNvSpPr>
          <p:nvPr>
            <p:ph sz="quarter" idx="1"/>
          </p:nvPr>
        </p:nvSpPr>
        <p:spPr>
          <a:xfrm>
            <a:off x="457200" y="1600200"/>
            <a:ext cx="3186106" cy="2614618"/>
          </a:xfrm>
        </p:spPr>
        <p:txBody>
          <a:bodyPr/>
          <a:lstStyle/>
          <a:p>
            <a:endParaRPr lang="en-ZA" dirty="0"/>
          </a:p>
        </p:txBody>
      </p:sp>
      <p:sp>
        <p:nvSpPr>
          <p:cNvPr id="4" name="12-Point Star 3"/>
          <p:cNvSpPr/>
          <p:nvPr/>
        </p:nvSpPr>
        <p:spPr>
          <a:xfrm>
            <a:off x="1500166" y="1357298"/>
            <a:ext cx="3429024" cy="2643206"/>
          </a:xfrm>
          <a:prstGeom prst="star12">
            <a:avLst/>
          </a:prstGeom>
          <a:solidFill>
            <a:srgbClr val="B9FC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b="1" dirty="0" smtClean="0">
                <a:solidFill>
                  <a:srgbClr val="FF0000"/>
                </a:solidFill>
              </a:rPr>
              <a:t>Thinking in an informed way</a:t>
            </a:r>
            <a:endParaRPr lang="en-ZA" b="1" dirty="0">
              <a:solidFill>
                <a:srgbClr val="FF0000"/>
              </a:solidFill>
            </a:endParaRPr>
          </a:p>
        </p:txBody>
      </p:sp>
      <p:sp>
        <p:nvSpPr>
          <p:cNvPr id="7" name="12-Point Star 6"/>
          <p:cNvSpPr/>
          <p:nvPr/>
        </p:nvSpPr>
        <p:spPr>
          <a:xfrm>
            <a:off x="5357818" y="214290"/>
            <a:ext cx="3429024" cy="2643206"/>
          </a:xfrm>
          <a:prstGeom prst="star12">
            <a:avLst/>
          </a:prstGeom>
          <a:solidFill>
            <a:srgbClr val="FF9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b="1" dirty="0" smtClean="0">
                <a:solidFill>
                  <a:srgbClr val="FF0000"/>
                </a:solidFill>
              </a:rPr>
              <a:t>Thinking for yourself</a:t>
            </a:r>
            <a:endParaRPr lang="en-ZA" b="1" dirty="0">
              <a:solidFill>
                <a:srgbClr val="FF0000"/>
              </a:solidFill>
            </a:endParaRPr>
          </a:p>
        </p:txBody>
      </p:sp>
      <p:sp>
        <p:nvSpPr>
          <p:cNvPr id="8" name="12-Point Star 7"/>
          <p:cNvSpPr/>
          <p:nvPr/>
        </p:nvSpPr>
        <p:spPr>
          <a:xfrm>
            <a:off x="0" y="3643314"/>
            <a:ext cx="3429024" cy="2643206"/>
          </a:xfrm>
          <a:prstGeom prst="star1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b="1" dirty="0" smtClean="0">
                <a:solidFill>
                  <a:srgbClr val="FF0000"/>
                </a:solidFill>
              </a:rPr>
              <a:t>Becoming critically self reflective</a:t>
            </a:r>
            <a:endParaRPr lang="en-ZA" b="1" dirty="0">
              <a:solidFill>
                <a:srgbClr val="FF0000"/>
              </a:solidFill>
            </a:endParaRPr>
          </a:p>
        </p:txBody>
      </p:sp>
      <p:sp>
        <p:nvSpPr>
          <p:cNvPr id="9" name="12-Point Star 8"/>
          <p:cNvSpPr/>
          <p:nvPr/>
        </p:nvSpPr>
        <p:spPr>
          <a:xfrm>
            <a:off x="5714976" y="2786058"/>
            <a:ext cx="3429024" cy="2643206"/>
          </a:xfrm>
          <a:prstGeom prst="star12">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b="1" dirty="0" smtClean="0">
                <a:solidFill>
                  <a:srgbClr val="FF0000"/>
                </a:solidFill>
              </a:rPr>
              <a:t>Different from formal logic </a:t>
            </a:r>
            <a:endParaRPr lang="en-ZA" dirty="0">
              <a:solidFill>
                <a:schemeClr val="bg2">
                  <a:lumMod val="90000"/>
                </a:schemeClr>
              </a:solidFill>
            </a:endParaRPr>
          </a:p>
        </p:txBody>
      </p:sp>
      <p:sp>
        <p:nvSpPr>
          <p:cNvPr id="10" name="12-Point Star 9"/>
          <p:cNvSpPr/>
          <p:nvPr/>
        </p:nvSpPr>
        <p:spPr>
          <a:xfrm>
            <a:off x="3214678" y="4214794"/>
            <a:ext cx="3429024" cy="2643206"/>
          </a:xfrm>
          <a:prstGeom prst="star12">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b="1" dirty="0" smtClean="0">
                <a:solidFill>
                  <a:srgbClr val="FF0000"/>
                </a:solidFill>
              </a:rPr>
              <a:t>Thinking philosophically</a:t>
            </a:r>
            <a:endParaRPr lang="en-ZA" sz="16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70" decel="100000"/>
                                        <p:tgtEl>
                                          <p:spTgt spid="7"/>
                                        </p:tgtEl>
                                      </p:cBhvr>
                                    </p:animEffect>
                                    <p:animScale>
                                      <p:cBhvr>
                                        <p:cTn id="8" dur="770" decel="100000"/>
                                        <p:tgtEl>
                                          <p:spTgt spid="7"/>
                                        </p:tgtEl>
                                      </p:cBhvr>
                                      <p:from x="10000" y="10000"/>
                                      <p:to x="200000" y="450000"/>
                                    </p:animScale>
                                    <p:animScale>
                                      <p:cBhvr>
                                        <p:cTn id="9" dur="1230" accel="100000" fill="hold">
                                          <p:stCondLst>
                                            <p:cond delay="770"/>
                                          </p:stCondLst>
                                        </p:cTn>
                                        <p:tgtEl>
                                          <p:spTgt spid="7"/>
                                        </p:tgtEl>
                                      </p:cBhvr>
                                      <p:from x="200000" y="450000"/>
                                      <p:to x="100000" y="100000"/>
                                    </p:animScale>
                                    <p:set>
                                      <p:cBhvr>
                                        <p:cTn id="10" dur="770" fill="hold"/>
                                        <p:tgtEl>
                                          <p:spTgt spid="7"/>
                                        </p:tgtEl>
                                        <p:attrNameLst>
                                          <p:attrName>ppt_x</p:attrName>
                                        </p:attrNameLst>
                                      </p:cBhvr>
                                      <p:to>
                                        <p:strVal val="(0.5)"/>
                                      </p:to>
                                    </p:set>
                                    <p:anim from="(0.5)" to="(#ppt_x)" calcmode="lin" valueType="num">
                                      <p:cBhvr>
                                        <p:cTn id="11" dur="1230" accel="100000" fill="hold">
                                          <p:stCondLst>
                                            <p:cond delay="770"/>
                                          </p:stCondLst>
                                        </p:cTn>
                                        <p:tgtEl>
                                          <p:spTgt spid="7"/>
                                        </p:tgtEl>
                                        <p:attrNameLst>
                                          <p:attrName>ppt_x</p:attrName>
                                        </p:attrNameLst>
                                      </p:cBhvr>
                                    </p:anim>
                                    <p:set>
                                      <p:cBhvr>
                                        <p:cTn id="12" dur="770" fill="hold"/>
                                        <p:tgtEl>
                                          <p:spTgt spid="7"/>
                                        </p:tgtEl>
                                        <p:attrNameLst>
                                          <p:attrName>ppt_y</p:attrName>
                                        </p:attrNameLst>
                                      </p:cBhvr>
                                      <p:to>
                                        <p:strVal val="(#ppt_y+0.4)"/>
                                      </p:to>
                                    </p:set>
                                    <p:anim from="(#ppt_y+0.4)" to="(#ppt_y)" calcmode="lin" valueType="num">
                                      <p:cBhvr>
                                        <p:cTn id="13" dur="1230" accel="100000" fill="hold">
                                          <p:stCondLst>
                                            <p:cond delay="770"/>
                                          </p:stCondLst>
                                        </p:cTn>
                                        <p:tgtEl>
                                          <p:spTgt spid="7"/>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770" decel="100000"/>
                                        <p:tgtEl>
                                          <p:spTgt spid="4"/>
                                        </p:tgtEl>
                                      </p:cBhvr>
                                    </p:animEffect>
                                    <p:animScale>
                                      <p:cBhvr>
                                        <p:cTn id="19" dur="770" decel="100000"/>
                                        <p:tgtEl>
                                          <p:spTgt spid="4"/>
                                        </p:tgtEl>
                                      </p:cBhvr>
                                      <p:from x="10000" y="10000"/>
                                      <p:to x="200000" y="450000"/>
                                    </p:animScale>
                                    <p:animScale>
                                      <p:cBhvr>
                                        <p:cTn id="20" dur="1230" accel="100000" fill="hold">
                                          <p:stCondLst>
                                            <p:cond delay="770"/>
                                          </p:stCondLst>
                                        </p:cTn>
                                        <p:tgtEl>
                                          <p:spTgt spid="4"/>
                                        </p:tgtEl>
                                      </p:cBhvr>
                                      <p:from x="200000" y="450000"/>
                                      <p:to x="100000" y="100000"/>
                                    </p:animScale>
                                    <p:set>
                                      <p:cBhvr>
                                        <p:cTn id="21" dur="770" fill="hold"/>
                                        <p:tgtEl>
                                          <p:spTgt spid="4"/>
                                        </p:tgtEl>
                                        <p:attrNameLst>
                                          <p:attrName>ppt_x</p:attrName>
                                        </p:attrNameLst>
                                      </p:cBhvr>
                                      <p:to>
                                        <p:strVal val="(0.5)"/>
                                      </p:to>
                                    </p:set>
                                    <p:anim from="(0.5)" to="(#ppt_x)" calcmode="lin" valueType="num">
                                      <p:cBhvr>
                                        <p:cTn id="22" dur="1230" accel="100000" fill="hold">
                                          <p:stCondLst>
                                            <p:cond delay="770"/>
                                          </p:stCondLst>
                                        </p:cTn>
                                        <p:tgtEl>
                                          <p:spTgt spid="4"/>
                                        </p:tgtEl>
                                        <p:attrNameLst>
                                          <p:attrName>ppt_x</p:attrName>
                                        </p:attrNameLst>
                                      </p:cBhvr>
                                    </p:anim>
                                    <p:set>
                                      <p:cBhvr>
                                        <p:cTn id="23" dur="770" fill="hold"/>
                                        <p:tgtEl>
                                          <p:spTgt spid="4"/>
                                        </p:tgtEl>
                                        <p:attrNameLst>
                                          <p:attrName>ppt_y</p:attrName>
                                        </p:attrNameLst>
                                      </p:cBhvr>
                                      <p:to>
                                        <p:strVal val="(#ppt_y+0.4)"/>
                                      </p:to>
                                    </p:set>
                                    <p:anim from="(#ppt_y+0.4)" to="(#ppt_y)" calcmode="lin" valueType="num">
                                      <p:cBhvr>
                                        <p:cTn id="24" dur="1230" accel="100000" fill="hold">
                                          <p:stCondLst>
                                            <p:cond delay="770"/>
                                          </p:stCondLst>
                                        </p:cTn>
                                        <p:tgtEl>
                                          <p:spTgt spid="4"/>
                                        </p:tgtEl>
                                        <p:attrNameLst>
                                          <p:attrName>ppt_y</p:attrName>
                                        </p:attrNameLst>
                                      </p:cBhvr>
                                    </p:anim>
                                  </p:childTnLst>
                                </p:cTn>
                              </p:par>
                            </p:childTnLst>
                          </p:cTn>
                        </p:par>
                      </p:childTnLst>
                    </p:cTn>
                  </p:par>
                  <p:par>
                    <p:cTn id="25" fill="hold">
                      <p:stCondLst>
                        <p:cond delay="indefinite"/>
                      </p:stCondLst>
                      <p:childTnLst>
                        <p:par>
                          <p:cTn id="26" fill="hold">
                            <p:stCondLst>
                              <p:cond delay="0"/>
                            </p:stCondLst>
                            <p:childTnLst>
                              <p:par>
                                <p:cTn id="27" presetID="5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770" decel="100000"/>
                                        <p:tgtEl>
                                          <p:spTgt spid="8"/>
                                        </p:tgtEl>
                                      </p:cBhvr>
                                    </p:animEffect>
                                    <p:animScale>
                                      <p:cBhvr>
                                        <p:cTn id="30" dur="770" decel="100000"/>
                                        <p:tgtEl>
                                          <p:spTgt spid="8"/>
                                        </p:tgtEl>
                                      </p:cBhvr>
                                      <p:from x="10000" y="10000"/>
                                      <p:to x="200000" y="450000"/>
                                    </p:animScale>
                                    <p:animScale>
                                      <p:cBhvr>
                                        <p:cTn id="31" dur="1230" accel="100000" fill="hold">
                                          <p:stCondLst>
                                            <p:cond delay="770"/>
                                          </p:stCondLst>
                                        </p:cTn>
                                        <p:tgtEl>
                                          <p:spTgt spid="8"/>
                                        </p:tgtEl>
                                      </p:cBhvr>
                                      <p:from x="200000" y="450000"/>
                                      <p:to x="100000" y="100000"/>
                                    </p:animScale>
                                    <p:set>
                                      <p:cBhvr>
                                        <p:cTn id="32" dur="770" fill="hold"/>
                                        <p:tgtEl>
                                          <p:spTgt spid="8"/>
                                        </p:tgtEl>
                                        <p:attrNameLst>
                                          <p:attrName>ppt_x</p:attrName>
                                        </p:attrNameLst>
                                      </p:cBhvr>
                                      <p:to>
                                        <p:strVal val="(0.5)"/>
                                      </p:to>
                                    </p:set>
                                    <p:anim from="(0.5)" to="(#ppt_x)" calcmode="lin" valueType="num">
                                      <p:cBhvr>
                                        <p:cTn id="33" dur="1230" accel="100000" fill="hold">
                                          <p:stCondLst>
                                            <p:cond delay="770"/>
                                          </p:stCondLst>
                                        </p:cTn>
                                        <p:tgtEl>
                                          <p:spTgt spid="8"/>
                                        </p:tgtEl>
                                        <p:attrNameLst>
                                          <p:attrName>ppt_x</p:attrName>
                                        </p:attrNameLst>
                                      </p:cBhvr>
                                    </p:anim>
                                    <p:set>
                                      <p:cBhvr>
                                        <p:cTn id="34" dur="770" fill="hold"/>
                                        <p:tgtEl>
                                          <p:spTgt spid="8"/>
                                        </p:tgtEl>
                                        <p:attrNameLst>
                                          <p:attrName>ppt_y</p:attrName>
                                        </p:attrNameLst>
                                      </p:cBhvr>
                                      <p:to>
                                        <p:strVal val="(#ppt_y+0.4)"/>
                                      </p:to>
                                    </p:set>
                                    <p:anim from="(#ppt_y+0.4)" to="(#ppt_y)" calcmode="lin" valueType="num">
                                      <p:cBhvr>
                                        <p:cTn id="35" dur="1230" accel="100000" fill="hold">
                                          <p:stCondLst>
                                            <p:cond delay="770"/>
                                          </p:stCondLst>
                                        </p:cTn>
                                        <p:tgtEl>
                                          <p:spTgt spid="8"/>
                                        </p:tgtEl>
                                        <p:attrNameLst>
                                          <p:attrName>ppt_y</p:attrName>
                                        </p:attrNameLst>
                                      </p:cBhvr>
                                    </p:anim>
                                  </p:childTnLst>
                                </p:cTn>
                              </p:par>
                            </p:childTnLst>
                          </p:cTn>
                        </p:par>
                      </p:childTnLst>
                    </p:cTn>
                  </p:par>
                  <p:par>
                    <p:cTn id="36" fill="hold">
                      <p:stCondLst>
                        <p:cond delay="indefinite"/>
                      </p:stCondLst>
                      <p:childTnLst>
                        <p:par>
                          <p:cTn id="37" fill="hold">
                            <p:stCondLst>
                              <p:cond delay="0"/>
                            </p:stCondLst>
                            <p:childTnLst>
                              <p:par>
                                <p:cTn id="38" presetID="51" presetClass="entr" presetSubtype="0" fill="hold" grpId="0" nodeType="click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770" decel="100000"/>
                                        <p:tgtEl>
                                          <p:spTgt spid="9"/>
                                        </p:tgtEl>
                                      </p:cBhvr>
                                    </p:animEffect>
                                    <p:animScale>
                                      <p:cBhvr>
                                        <p:cTn id="41" dur="770" decel="100000"/>
                                        <p:tgtEl>
                                          <p:spTgt spid="9"/>
                                        </p:tgtEl>
                                      </p:cBhvr>
                                      <p:from x="10000" y="10000"/>
                                      <p:to x="200000" y="450000"/>
                                    </p:animScale>
                                    <p:animScale>
                                      <p:cBhvr>
                                        <p:cTn id="42" dur="1230" accel="100000" fill="hold">
                                          <p:stCondLst>
                                            <p:cond delay="770"/>
                                          </p:stCondLst>
                                        </p:cTn>
                                        <p:tgtEl>
                                          <p:spTgt spid="9"/>
                                        </p:tgtEl>
                                      </p:cBhvr>
                                      <p:from x="200000" y="450000"/>
                                      <p:to x="100000" y="100000"/>
                                    </p:animScale>
                                    <p:set>
                                      <p:cBhvr>
                                        <p:cTn id="43" dur="770" fill="hold"/>
                                        <p:tgtEl>
                                          <p:spTgt spid="9"/>
                                        </p:tgtEl>
                                        <p:attrNameLst>
                                          <p:attrName>ppt_x</p:attrName>
                                        </p:attrNameLst>
                                      </p:cBhvr>
                                      <p:to>
                                        <p:strVal val="(0.5)"/>
                                      </p:to>
                                    </p:set>
                                    <p:anim from="(0.5)" to="(#ppt_x)" calcmode="lin" valueType="num">
                                      <p:cBhvr>
                                        <p:cTn id="44" dur="1230" accel="100000" fill="hold">
                                          <p:stCondLst>
                                            <p:cond delay="770"/>
                                          </p:stCondLst>
                                        </p:cTn>
                                        <p:tgtEl>
                                          <p:spTgt spid="9"/>
                                        </p:tgtEl>
                                        <p:attrNameLst>
                                          <p:attrName>ppt_x</p:attrName>
                                        </p:attrNameLst>
                                      </p:cBhvr>
                                    </p:anim>
                                    <p:set>
                                      <p:cBhvr>
                                        <p:cTn id="45" dur="770" fill="hold"/>
                                        <p:tgtEl>
                                          <p:spTgt spid="9"/>
                                        </p:tgtEl>
                                        <p:attrNameLst>
                                          <p:attrName>ppt_y</p:attrName>
                                        </p:attrNameLst>
                                      </p:cBhvr>
                                      <p:to>
                                        <p:strVal val="(#ppt_y+0.4)"/>
                                      </p:to>
                                    </p:set>
                                    <p:anim from="(#ppt_y+0.4)" to="(#ppt_y)" calcmode="lin" valueType="num">
                                      <p:cBhvr>
                                        <p:cTn id="46" dur="1230" accel="100000" fill="hold">
                                          <p:stCondLst>
                                            <p:cond delay="770"/>
                                          </p:stCondLst>
                                        </p:cTn>
                                        <p:tgtEl>
                                          <p:spTgt spid="9"/>
                                        </p:tgtEl>
                                        <p:attrNameLst>
                                          <p:attrName>ppt_y</p:attrName>
                                        </p:attrNameLst>
                                      </p:cBhvr>
                                    </p:anim>
                                  </p:childTnLst>
                                </p:cTn>
                              </p:par>
                            </p:childTnLst>
                          </p:cTn>
                        </p:par>
                      </p:childTnLst>
                    </p:cTn>
                  </p:par>
                  <p:par>
                    <p:cTn id="47" fill="hold">
                      <p:stCondLst>
                        <p:cond delay="indefinite"/>
                      </p:stCondLst>
                      <p:childTnLst>
                        <p:par>
                          <p:cTn id="48" fill="hold">
                            <p:stCondLst>
                              <p:cond delay="0"/>
                            </p:stCondLst>
                            <p:childTnLst>
                              <p:par>
                                <p:cTn id="49" presetID="51" presetClass="entr" presetSubtype="0"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770" decel="100000"/>
                                        <p:tgtEl>
                                          <p:spTgt spid="10"/>
                                        </p:tgtEl>
                                      </p:cBhvr>
                                    </p:animEffect>
                                    <p:animScale>
                                      <p:cBhvr>
                                        <p:cTn id="52" dur="770" decel="100000"/>
                                        <p:tgtEl>
                                          <p:spTgt spid="10"/>
                                        </p:tgtEl>
                                      </p:cBhvr>
                                      <p:from x="10000" y="10000"/>
                                      <p:to x="200000" y="450000"/>
                                    </p:animScale>
                                    <p:animScale>
                                      <p:cBhvr>
                                        <p:cTn id="53" dur="1230" accel="100000" fill="hold">
                                          <p:stCondLst>
                                            <p:cond delay="770"/>
                                          </p:stCondLst>
                                        </p:cTn>
                                        <p:tgtEl>
                                          <p:spTgt spid="10"/>
                                        </p:tgtEl>
                                      </p:cBhvr>
                                      <p:from x="200000" y="450000"/>
                                      <p:to x="100000" y="100000"/>
                                    </p:animScale>
                                    <p:set>
                                      <p:cBhvr>
                                        <p:cTn id="54" dur="770" fill="hold"/>
                                        <p:tgtEl>
                                          <p:spTgt spid="10"/>
                                        </p:tgtEl>
                                        <p:attrNameLst>
                                          <p:attrName>ppt_x</p:attrName>
                                        </p:attrNameLst>
                                      </p:cBhvr>
                                      <p:to>
                                        <p:strVal val="(0.5)"/>
                                      </p:to>
                                    </p:set>
                                    <p:anim from="(0.5)" to="(#ppt_x)" calcmode="lin" valueType="num">
                                      <p:cBhvr>
                                        <p:cTn id="55" dur="1230" accel="100000" fill="hold">
                                          <p:stCondLst>
                                            <p:cond delay="770"/>
                                          </p:stCondLst>
                                        </p:cTn>
                                        <p:tgtEl>
                                          <p:spTgt spid="10"/>
                                        </p:tgtEl>
                                        <p:attrNameLst>
                                          <p:attrName>ppt_x</p:attrName>
                                        </p:attrNameLst>
                                      </p:cBhvr>
                                    </p:anim>
                                    <p:set>
                                      <p:cBhvr>
                                        <p:cTn id="56" dur="770" fill="hold"/>
                                        <p:tgtEl>
                                          <p:spTgt spid="10"/>
                                        </p:tgtEl>
                                        <p:attrNameLst>
                                          <p:attrName>ppt_y</p:attrName>
                                        </p:attrNameLst>
                                      </p:cBhvr>
                                      <p:to>
                                        <p:strVal val="(#ppt_y+0.4)"/>
                                      </p:to>
                                    </p:set>
                                    <p:anim from="(#ppt_y+0.4)" to="(#ppt_y)" calcmode="lin" valueType="num">
                                      <p:cBhvr>
                                        <p:cTn id="57" dur="1230" accel="100000" fill="hold">
                                          <p:stCondLst>
                                            <p:cond delay="770"/>
                                          </p:stCondLst>
                                        </p:cTn>
                                        <p:tgtEl>
                                          <p:spTgt spid="10"/>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9" grpId="0" animBg="1"/>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14290"/>
            <a:ext cx="7467600" cy="1203348"/>
          </a:xfrm>
          <a:prstGeom prst="star12">
            <a:avLst/>
          </a:prstGeom>
          <a:solidFill>
            <a:srgbClr val="FF99FF"/>
          </a:soli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a:bodyPr>
          <a:lstStyle/>
          <a:p>
            <a:pPr algn="ctr"/>
            <a:r>
              <a:rPr lang="en-ZA" b="1" dirty="0" smtClean="0">
                <a:solidFill>
                  <a:srgbClr val="FF0000"/>
                </a:solidFill>
              </a:rPr>
              <a:t>Thinking for yourself</a:t>
            </a:r>
            <a:endParaRPr lang="en-ZA" b="1" dirty="0">
              <a:solidFill>
                <a:srgbClr val="FF0000"/>
              </a:solidFill>
            </a:endParaRPr>
          </a:p>
        </p:txBody>
      </p:sp>
      <p:graphicFrame>
        <p:nvGraphicFramePr>
          <p:cNvPr id="7" name="Content Placeholder 6"/>
          <p:cNvGraphicFramePr>
            <a:graphicFrameLocks noGrp="1"/>
          </p:cNvGraphicFramePr>
          <p:nvPr>
            <p:ph sz="quarter" idx="1"/>
          </p:nvPr>
        </p:nvGraphicFramePr>
        <p:xfrm>
          <a:off x="457200" y="1600200"/>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anim calcmode="lin" valueType="num">
                                      <p:cBhvr>
                                        <p:cTn id="8" dur="2000" fill="hold"/>
                                        <p:tgtEl>
                                          <p:spTgt spid="7"/>
                                        </p:tgtEl>
                                        <p:attrNameLst>
                                          <p:attrName>style.rotation</p:attrName>
                                        </p:attrNameLst>
                                      </p:cBhvr>
                                      <p:tavLst>
                                        <p:tav tm="0">
                                          <p:val>
                                            <p:fltVal val="720"/>
                                          </p:val>
                                        </p:tav>
                                        <p:tav tm="100000">
                                          <p:val>
                                            <p:fltVal val="0"/>
                                          </p:val>
                                        </p:tav>
                                      </p:tavLst>
                                    </p:anim>
                                    <p:anim calcmode="lin" valueType="num">
                                      <p:cBhvr>
                                        <p:cTn id="9" dur="2000" fill="hold"/>
                                        <p:tgtEl>
                                          <p:spTgt spid="7"/>
                                        </p:tgtEl>
                                        <p:attrNameLst>
                                          <p:attrName>ppt_h</p:attrName>
                                        </p:attrNameLst>
                                      </p:cBhvr>
                                      <p:tavLst>
                                        <p:tav tm="0">
                                          <p:val>
                                            <p:fltVal val="0"/>
                                          </p:val>
                                        </p:tav>
                                        <p:tav tm="100000">
                                          <p:val>
                                            <p:strVal val="#ppt_h"/>
                                          </p:val>
                                        </p:tav>
                                      </p:tavLst>
                                    </p:anim>
                                    <p:anim calcmode="lin" valueType="num">
                                      <p:cBhvr>
                                        <p:cTn id="10" dur="2000" fill="hold"/>
                                        <p:tgtEl>
                                          <p:spTgt spid="7"/>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marL="457200" indent="-457200">
              <a:buFont typeface="+mj-lt"/>
              <a:buAutoNum type="arabicPeriod"/>
            </a:pPr>
            <a:r>
              <a:rPr lang="en-ZA" b="1" dirty="0" smtClean="0">
                <a:solidFill>
                  <a:srgbClr val="7030A0"/>
                </a:solidFill>
              </a:rPr>
              <a:t>Systematically evaluate the sources of our information – when “they” say who is “they”</a:t>
            </a:r>
          </a:p>
          <a:p>
            <a:pPr marL="457200" indent="-457200">
              <a:buFont typeface="+mj-lt"/>
              <a:buAutoNum type="arabicPeriod"/>
            </a:pPr>
            <a:endParaRPr lang="en-ZA" b="1" dirty="0" smtClean="0">
              <a:solidFill>
                <a:srgbClr val="7030A0"/>
              </a:solidFill>
            </a:endParaRPr>
          </a:p>
          <a:p>
            <a:pPr marL="457200" indent="-457200">
              <a:buFont typeface="+mj-lt"/>
              <a:buAutoNum type="arabicPeriod"/>
            </a:pPr>
            <a:r>
              <a:rPr lang="en-ZA" b="1" dirty="0" smtClean="0">
                <a:solidFill>
                  <a:srgbClr val="7030A0"/>
                </a:solidFill>
              </a:rPr>
              <a:t>Present informed opinions supported by sound reason.</a:t>
            </a:r>
            <a:endParaRPr lang="en-ZA" b="1" dirty="0">
              <a:solidFill>
                <a:srgbClr val="7030A0"/>
              </a:solidFill>
            </a:endParaRPr>
          </a:p>
        </p:txBody>
      </p:sp>
      <p:sp>
        <p:nvSpPr>
          <p:cNvPr id="4" name="Title 3"/>
          <p:cNvSpPr>
            <a:spLocks noGrp="1"/>
          </p:cNvSpPr>
          <p:nvPr>
            <p:ph type="title"/>
          </p:nvPr>
        </p:nvSpPr>
        <p:spPr>
          <a:prstGeom prst="star12">
            <a:avLst/>
          </a:prstGeom>
          <a:solidFill>
            <a:srgbClr val="B9FCAE"/>
          </a:soli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a:bodyPr>
          <a:lstStyle/>
          <a:p>
            <a:pPr algn="ctr"/>
            <a:r>
              <a:rPr lang="en-ZA" b="1" dirty="0" smtClean="0">
                <a:solidFill>
                  <a:srgbClr val="FF0000"/>
                </a:solidFill>
              </a:rPr>
              <a:t>Thinking in an informed way</a:t>
            </a:r>
            <a:endParaRPr lang="en-ZA"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14"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16" dur="80"/>
                                        <p:tgtEl>
                                          <p:spTgt spid="3">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solidFill>
                  <a:srgbClr val="7030A0"/>
                </a:solidFill>
              </a:rPr>
              <a:t>Course materials</a:t>
            </a:r>
            <a:endParaRPr lang="en-ZA" b="1" dirty="0">
              <a:solidFill>
                <a:srgbClr val="7030A0"/>
              </a:solidFill>
            </a:endParaRPr>
          </a:p>
        </p:txBody>
      </p:sp>
      <p:graphicFrame>
        <p:nvGraphicFramePr>
          <p:cNvPr id="4" name="Content Placeholder 3"/>
          <p:cNvGraphicFramePr>
            <a:graphicFrameLocks noGrp="1"/>
          </p:cNvGraphicFramePr>
          <p:nvPr>
            <p:ph sz="quarter" idx="1"/>
          </p:nvPr>
        </p:nvGraphicFramePr>
        <p:xfrm>
          <a:off x="457200" y="1600200"/>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Bevel 4"/>
          <p:cNvSpPr/>
          <p:nvPr/>
        </p:nvSpPr>
        <p:spPr>
          <a:xfrm>
            <a:off x="571472" y="5143512"/>
            <a:ext cx="2214578" cy="135732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b="1" dirty="0" smtClean="0"/>
              <a:t>Critical Reasoning Wiki</a:t>
            </a:r>
            <a:endParaRPr lang="en-ZA"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5"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2000"/>
                                        <p:tgtEl>
                                          <p:spTgt spid="5"/>
                                        </p:tgtEl>
                                      </p:cBhvr>
                                    </p:animEffect>
                                    <p:anim calcmode="lin" valueType="num">
                                      <p:cBhvr>
                                        <p:cTn id="26" dur="2000" fill="hold"/>
                                        <p:tgtEl>
                                          <p:spTgt spid="5"/>
                                        </p:tgtEl>
                                        <p:attrNameLst>
                                          <p:attrName>style.rotation</p:attrName>
                                        </p:attrNameLst>
                                      </p:cBhvr>
                                      <p:tavLst>
                                        <p:tav tm="0">
                                          <p:val>
                                            <p:fltVal val="720"/>
                                          </p:val>
                                        </p:tav>
                                        <p:tav tm="100000">
                                          <p:val>
                                            <p:fltVal val="0"/>
                                          </p:val>
                                        </p:tav>
                                      </p:tavLst>
                                    </p:anim>
                                    <p:anim calcmode="lin" valueType="num">
                                      <p:cBhvr>
                                        <p:cTn id="27" dur="2000" fill="hold"/>
                                        <p:tgtEl>
                                          <p:spTgt spid="5"/>
                                        </p:tgtEl>
                                        <p:attrNameLst>
                                          <p:attrName>ppt_h</p:attrName>
                                        </p:attrNameLst>
                                      </p:cBhvr>
                                      <p:tavLst>
                                        <p:tav tm="0">
                                          <p:val>
                                            <p:fltVal val="0"/>
                                          </p:val>
                                        </p:tav>
                                        <p:tav tm="100000">
                                          <p:val>
                                            <p:strVal val="#ppt_h"/>
                                          </p:val>
                                        </p:tav>
                                      </p:tavLst>
                                    </p:anim>
                                    <p:anim calcmode="lin" valueType="num">
                                      <p:cBhvr>
                                        <p:cTn id="28" dur="2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marL="457200" indent="-457200">
              <a:buFont typeface="+mj-lt"/>
              <a:buAutoNum type="arabicPeriod"/>
            </a:pPr>
            <a:r>
              <a:rPr lang="en-ZA" b="1" dirty="0" smtClean="0">
                <a:solidFill>
                  <a:srgbClr val="7030A0"/>
                </a:solidFill>
              </a:rPr>
              <a:t>Critically examine our own assumptions about life/reality.</a:t>
            </a:r>
          </a:p>
          <a:p>
            <a:pPr marL="457200" indent="-457200">
              <a:buFont typeface="+mj-lt"/>
              <a:buAutoNum type="arabicPeriod"/>
            </a:pPr>
            <a:endParaRPr lang="en-ZA" b="1" dirty="0" smtClean="0">
              <a:solidFill>
                <a:srgbClr val="7030A0"/>
              </a:solidFill>
            </a:endParaRPr>
          </a:p>
          <a:p>
            <a:pPr marL="457200" indent="-457200">
              <a:buFont typeface="+mj-lt"/>
              <a:buAutoNum type="arabicPeriod"/>
            </a:pPr>
            <a:r>
              <a:rPr lang="en-ZA" b="1" dirty="0" smtClean="0">
                <a:solidFill>
                  <a:srgbClr val="7030A0"/>
                </a:solidFill>
              </a:rPr>
              <a:t>Reflect upon the values of: society, our culture, our families, our friends, our…… </a:t>
            </a:r>
            <a:endParaRPr lang="en-ZA" b="1" dirty="0">
              <a:solidFill>
                <a:srgbClr val="7030A0"/>
              </a:solidFill>
            </a:endParaRPr>
          </a:p>
        </p:txBody>
      </p:sp>
      <p:sp>
        <p:nvSpPr>
          <p:cNvPr id="4" name="Title 3"/>
          <p:cNvSpPr>
            <a:spLocks noGrp="1"/>
          </p:cNvSpPr>
          <p:nvPr>
            <p:ph type="title"/>
          </p:nvPr>
        </p:nvSpPr>
        <p:spPr>
          <a:prstGeom prst="star1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a:bodyPr>
          <a:lstStyle/>
          <a:p>
            <a:pPr algn="ctr"/>
            <a:r>
              <a:rPr lang="en-ZA" b="1" dirty="0" smtClean="0">
                <a:solidFill>
                  <a:srgbClr val="FF0000"/>
                </a:solidFill>
              </a:rPr>
              <a:t>Becoming critically self reflective</a:t>
            </a:r>
            <a:endParaRPr lang="en-ZA"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14"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16" dur="80"/>
                                        <p:tgtEl>
                                          <p:spTgt spid="3">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lnSpcReduction="10000"/>
          </a:bodyPr>
          <a:lstStyle/>
          <a:p>
            <a:pPr>
              <a:buNone/>
            </a:pPr>
            <a:r>
              <a:rPr lang="en-ZA" sz="2000" b="1" dirty="0" smtClean="0">
                <a:solidFill>
                  <a:srgbClr val="0070C0"/>
                </a:solidFill>
              </a:rPr>
              <a:t>“ explores the nature and function of arguments in natural language”</a:t>
            </a:r>
          </a:p>
          <a:p>
            <a:pPr>
              <a:buNone/>
            </a:pPr>
            <a:endParaRPr lang="en-ZA" sz="2000" b="1" dirty="0" smtClean="0">
              <a:solidFill>
                <a:srgbClr val="0070C0"/>
              </a:solidFill>
            </a:endParaRPr>
          </a:p>
          <a:p>
            <a:pPr>
              <a:buNone/>
            </a:pPr>
            <a:r>
              <a:rPr lang="en-ZA" sz="2000" b="1" dirty="0" smtClean="0">
                <a:solidFill>
                  <a:srgbClr val="0070C0"/>
                </a:solidFill>
              </a:rPr>
              <a:t>“reflects on the quality and character of arguments”</a:t>
            </a:r>
          </a:p>
          <a:p>
            <a:pPr>
              <a:buNone/>
            </a:pPr>
            <a:endParaRPr lang="en-ZA" sz="2000" b="1" dirty="0" smtClean="0">
              <a:solidFill>
                <a:srgbClr val="0070C0"/>
              </a:solidFill>
            </a:endParaRPr>
          </a:p>
          <a:p>
            <a:pPr>
              <a:buNone/>
            </a:pPr>
            <a:r>
              <a:rPr lang="en-ZA" sz="2000" b="1" dirty="0" smtClean="0">
                <a:solidFill>
                  <a:srgbClr val="0070C0"/>
                </a:solidFill>
              </a:rPr>
              <a:t>“statements have meaning as statements and as actions”</a:t>
            </a:r>
          </a:p>
          <a:p>
            <a:pPr>
              <a:buNone/>
            </a:pPr>
            <a:endParaRPr lang="en-ZA" sz="2000" b="1" dirty="0" smtClean="0">
              <a:solidFill>
                <a:srgbClr val="0070C0"/>
              </a:solidFill>
            </a:endParaRPr>
          </a:p>
          <a:p>
            <a:pPr>
              <a:buNone/>
            </a:pPr>
            <a:r>
              <a:rPr lang="en-ZA" sz="2000" b="1" dirty="0" smtClean="0">
                <a:solidFill>
                  <a:srgbClr val="0070C0"/>
                </a:solidFill>
              </a:rPr>
              <a:t>“statements have an emotive side”</a:t>
            </a:r>
          </a:p>
          <a:p>
            <a:pPr>
              <a:buNone/>
            </a:pPr>
            <a:endParaRPr lang="en-ZA" sz="2000" b="1" dirty="0" smtClean="0">
              <a:solidFill>
                <a:srgbClr val="0070C0"/>
              </a:solidFill>
            </a:endParaRPr>
          </a:p>
          <a:p>
            <a:pPr>
              <a:buNone/>
            </a:pPr>
            <a:r>
              <a:rPr lang="en-ZA" sz="2000" b="1" dirty="0" smtClean="0">
                <a:solidFill>
                  <a:srgbClr val="0070C0"/>
                </a:solidFill>
              </a:rPr>
              <a:t>“ how to evaluate the quality of argumentation”</a:t>
            </a:r>
          </a:p>
          <a:p>
            <a:pPr>
              <a:buNone/>
            </a:pPr>
            <a:endParaRPr lang="en-ZA" sz="2000" b="1" dirty="0" smtClean="0">
              <a:solidFill>
                <a:srgbClr val="0070C0"/>
              </a:solidFill>
            </a:endParaRPr>
          </a:p>
          <a:p>
            <a:pPr>
              <a:buNone/>
            </a:pPr>
            <a:r>
              <a:rPr lang="en-ZA" sz="2000" b="1" dirty="0" smtClean="0">
                <a:solidFill>
                  <a:srgbClr val="0070C0"/>
                </a:solidFill>
              </a:rPr>
              <a:t>(Van den Berg, 2005:4)</a:t>
            </a:r>
          </a:p>
          <a:p>
            <a:pPr>
              <a:buNone/>
            </a:pPr>
            <a:r>
              <a:rPr lang="en-ZA" sz="2000" dirty="0" smtClean="0">
                <a:solidFill>
                  <a:srgbClr val="0070C0"/>
                </a:solidFill>
              </a:rPr>
              <a:t> </a:t>
            </a:r>
            <a:endParaRPr lang="en-ZA" sz="2000" dirty="0">
              <a:solidFill>
                <a:srgbClr val="0070C0"/>
              </a:solidFill>
            </a:endParaRPr>
          </a:p>
        </p:txBody>
      </p:sp>
      <p:sp>
        <p:nvSpPr>
          <p:cNvPr id="4" name="Title 3"/>
          <p:cNvSpPr>
            <a:spLocks noGrp="1"/>
          </p:cNvSpPr>
          <p:nvPr>
            <p:ph type="title"/>
          </p:nvPr>
        </p:nvSpPr>
        <p:spPr>
          <a:prstGeom prst="star12">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a:bodyPr>
          <a:lstStyle/>
          <a:p>
            <a:pPr algn="ctr"/>
            <a:r>
              <a:rPr lang="en-ZA" b="1" dirty="0" smtClean="0">
                <a:solidFill>
                  <a:srgbClr val="FF0000"/>
                </a:solidFill>
              </a:rPr>
              <a:t>Different from formal logic </a:t>
            </a:r>
            <a:endParaRPr lang="en-ZA" dirty="0">
              <a:solidFill>
                <a:schemeClr val="bg2">
                  <a:lumMod val="9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from="(-#ppt_w/2)" to="(#ppt_x)" calcmode="lin" valueType="num">
                                      <p:cBhvr>
                                        <p:cTn id="31" dur="600" fill="hold">
                                          <p:stCondLst>
                                            <p:cond delay="0"/>
                                          </p:stCondLst>
                                        </p:cTn>
                                        <p:tgtEl>
                                          <p:spTgt spid="3">
                                            <p:txEl>
                                              <p:pRg st="6" end="6"/>
                                            </p:txEl>
                                          </p:spTgt>
                                        </p:tgtEl>
                                        <p:attrNameLst>
                                          <p:attrName>ppt_x</p:attrName>
                                        </p:attrNameLst>
                                      </p:cBhvr>
                                    </p:anim>
                                    <p:anim from="0" to="-1.0" calcmode="lin" valueType="num">
                                      <p:cBhvr>
                                        <p:cTn id="32" dur="200" decel="50000" autoRev="1" fill="hold">
                                          <p:stCondLst>
                                            <p:cond delay="600"/>
                                          </p:stCondLst>
                                        </p:cTn>
                                        <p:tgtEl>
                                          <p:spTgt spid="3">
                                            <p:txEl>
                                              <p:pRg st="6" end="6"/>
                                            </p:txEl>
                                          </p:spTgt>
                                        </p:tgtEl>
                                        <p:attrNameLst>
                                          <p:attrName>xshear</p:attrName>
                                        </p:attrNameLst>
                                      </p:cBhvr>
                                    </p:anim>
                                    <p:animScale>
                                      <p:cBhvr>
                                        <p:cTn id="33" dur="200" decel="100000" autoRev="1" fill="hold">
                                          <p:stCondLst>
                                            <p:cond delay="600"/>
                                          </p:stCondLst>
                                        </p:cTn>
                                        <p:tgtEl>
                                          <p:spTgt spid="3">
                                            <p:txEl>
                                              <p:pRg st="6" end="6"/>
                                            </p:txEl>
                                          </p:spTgt>
                                        </p:tgtEl>
                                      </p:cBhvr>
                                      <p:from x="100000" y="100000"/>
                                      <p:to x="80000" y="100000"/>
                                    </p:animScale>
                                    <p:anim by="(#ppt_h/3+#ppt_w*0.1)" calcmode="lin" valueType="num">
                                      <p:cBhvr additive="sum">
                                        <p:cTn id="34" dur="200" decel="100000" autoRev="1" fill="hold">
                                          <p:stCondLst>
                                            <p:cond delay="600"/>
                                          </p:stCondLst>
                                        </p:cTn>
                                        <p:tgtEl>
                                          <p:spTgt spid="3">
                                            <p:txEl>
                                              <p:pRg st="6" end="6"/>
                                            </p:txEl>
                                          </p:spTgt>
                                        </p:tgtEl>
                                        <p:attrNameLst>
                                          <p:attrName>ppt_x</p:attrName>
                                        </p:attrNameLst>
                                      </p:cBhvr>
                                    </p:anim>
                                  </p:childTnLst>
                                </p:cTn>
                              </p:par>
                            </p:childTnLst>
                          </p:cTn>
                        </p:par>
                      </p:childTnLst>
                    </p:cTn>
                  </p:par>
                  <p:par>
                    <p:cTn id="35" fill="hold">
                      <p:stCondLst>
                        <p:cond delay="indefinite"/>
                      </p:stCondLst>
                      <p:childTnLst>
                        <p:par>
                          <p:cTn id="36" fill="hold">
                            <p:stCondLst>
                              <p:cond delay="0"/>
                            </p:stCondLst>
                            <p:childTnLst>
                              <p:par>
                                <p:cTn id="37" presetID="34"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from="(-#ppt_w/2)" to="(#ppt_x)" calcmode="lin" valueType="num">
                                      <p:cBhvr>
                                        <p:cTn id="39" dur="600" fill="hold">
                                          <p:stCondLst>
                                            <p:cond delay="0"/>
                                          </p:stCondLst>
                                        </p:cTn>
                                        <p:tgtEl>
                                          <p:spTgt spid="3">
                                            <p:txEl>
                                              <p:pRg st="8" end="8"/>
                                            </p:txEl>
                                          </p:spTgt>
                                        </p:tgtEl>
                                        <p:attrNameLst>
                                          <p:attrName>ppt_x</p:attrName>
                                        </p:attrNameLst>
                                      </p:cBhvr>
                                    </p:anim>
                                    <p:anim from="0" to="-1.0" calcmode="lin" valueType="num">
                                      <p:cBhvr>
                                        <p:cTn id="40" dur="200" decel="50000" autoRev="1" fill="hold">
                                          <p:stCondLst>
                                            <p:cond delay="600"/>
                                          </p:stCondLst>
                                        </p:cTn>
                                        <p:tgtEl>
                                          <p:spTgt spid="3">
                                            <p:txEl>
                                              <p:pRg st="8" end="8"/>
                                            </p:txEl>
                                          </p:spTgt>
                                        </p:tgtEl>
                                        <p:attrNameLst>
                                          <p:attrName>xshear</p:attrName>
                                        </p:attrNameLst>
                                      </p:cBhvr>
                                    </p:anim>
                                    <p:animScale>
                                      <p:cBhvr>
                                        <p:cTn id="41" dur="200" decel="100000" autoRev="1" fill="hold">
                                          <p:stCondLst>
                                            <p:cond delay="600"/>
                                          </p:stCondLst>
                                        </p:cTn>
                                        <p:tgtEl>
                                          <p:spTgt spid="3">
                                            <p:txEl>
                                              <p:pRg st="8" end="8"/>
                                            </p:txEl>
                                          </p:spTgt>
                                        </p:tgtEl>
                                      </p:cBhvr>
                                      <p:from x="100000" y="100000"/>
                                      <p:to x="80000" y="100000"/>
                                    </p:animScale>
                                    <p:anim by="(#ppt_h/3+#ppt_w*0.1)" calcmode="lin" valueType="num">
                                      <p:cBhvr additive="sum">
                                        <p:cTn id="42" dur="200" decel="100000" autoRev="1" fill="hold">
                                          <p:stCondLst>
                                            <p:cond delay="600"/>
                                          </p:stCondLst>
                                        </p:cTn>
                                        <p:tgtEl>
                                          <p:spTgt spid="3">
                                            <p:txEl>
                                              <p:pRg st="8" end="8"/>
                                            </p:txEl>
                                          </p:spTgt>
                                        </p:tgtEl>
                                        <p:attrNameLst>
                                          <p:attrName>ppt_x</p:attrName>
                                        </p:attrNameLst>
                                      </p:cBhvr>
                                    </p:anim>
                                  </p:childTnLst>
                                </p:cTn>
                              </p:par>
                            </p:childTnLst>
                          </p:cTn>
                        </p:par>
                      </p:childTnLst>
                    </p:cTn>
                  </p:par>
                  <p:par>
                    <p:cTn id="43" fill="hold">
                      <p:stCondLst>
                        <p:cond delay="indefinite"/>
                      </p:stCondLst>
                      <p:childTnLst>
                        <p:par>
                          <p:cTn id="44" fill="hold">
                            <p:stCondLst>
                              <p:cond delay="0"/>
                            </p:stCondLst>
                            <p:childTnLst>
                              <p:par>
                                <p:cTn id="45" presetID="34"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 from="(-#ppt_w/2)" to="(#ppt_x)" calcmode="lin" valueType="num">
                                      <p:cBhvr>
                                        <p:cTn id="47" dur="600" fill="hold">
                                          <p:stCondLst>
                                            <p:cond delay="0"/>
                                          </p:stCondLst>
                                        </p:cTn>
                                        <p:tgtEl>
                                          <p:spTgt spid="3">
                                            <p:txEl>
                                              <p:pRg st="10" end="10"/>
                                            </p:txEl>
                                          </p:spTgt>
                                        </p:tgtEl>
                                        <p:attrNameLst>
                                          <p:attrName>ppt_x</p:attrName>
                                        </p:attrNameLst>
                                      </p:cBhvr>
                                    </p:anim>
                                    <p:anim from="0" to="-1.0" calcmode="lin" valueType="num">
                                      <p:cBhvr>
                                        <p:cTn id="48" dur="200" decel="50000" autoRev="1" fill="hold">
                                          <p:stCondLst>
                                            <p:cond delay="600"/>
                                          </p:stCondLst>
                                        </p:cTn>
                                        <p:tgtEl>
                                          <p:spTgt spid="3">
                                            <p:txEl>
                                              <p:pRg st="10" end="10"/>
                                            </p:txEl>
                                          </p:spTgt>
                                        </p:tgtEl>
                                        <p:attrNameLst>
                                          <p:attrName>xshear</p:attrName>
                                        </p:attrNameLst>
                                      </p:cBhvr>
                                    </p:anim>
                                    <p:animScale>
                                      <p:cBhvr>
                                        <p:cTn id="49" dur="200" decel="100000" autoRev="1" fill="hold">
                                          <p:stCondLst>
                                            <p:cond delay="600"/>
                                          </p:stCondLst>
                                        </p:cTn>
                                        <p:tgtEl>
                                          <p:spTgt spid="3">
                                            <p:txEl>
                                              <p:pRg st="10" end="10"/>
                                            </p:txEl>
                                          </p:spTgt>
                                        </p:tgtEl>
                                      </p:cBhvr>
                                      <p:from x="100000" y="100000"/>
                                      <p:to x="80000" y="100000"/>
                                    </p:animScale>
                                    <p:anim by="(#ppt_h/3+#ppt_w*0.1)" calcmode="lin" valueType="num">
                                      <p:cBhvr additive="sum">
                                        <p:cTn id="50" dur="200" decel="100000" autoRev="1" fill="hold">
                                          <p:stCondLst>
                                            <p:cond delay="600"/>
                                          </p:stCondLst>
                                        </p:cTn>
                                        <p:tgtEl>
                                          <p:spTgt spid="3">
                                            <p:txEl>
                                              <p:pRg st="10" end="10"/>
                                            </p:txEl>
                                          </p:spTgt>
                                        </p:tgtEl>
                                        <p:attrNameLst>
                                          <p:attrName>ppt_x</p:attrName>
                                        </p:attrNameLst>
                                      </p:cBhvr>
                                    </p:anim>
                                  </p:childTnLst>
                                </p:cTn>
                              </p:par>
                            </p:childTnLst>
                          </p:cTn>
                        </p:par>
                      </p:childTnLst>
                    </p:cTn>
                  </p:par>
                  <p:par>
                    <p:cTn id="51" fill="hold">
                      <p:stCondLst>
                        <p:cond delay="indefinite"/>
                      </p:stCondLst>
                      <p:childTnLst>
                        <p:par>
                          <p:cTn id="52" fill="hold">
                            <p:stCondLst>
                              <p:cond delay="0"/>
                            </p:stCondLst>
                            <p:childTnLst>
                              <p:par>
                                <p:cTn id="53" presetID="34" presetClass="entr" presetSubtype="0" fill="hold" grpId="0" nodeType="clickEffect">
                                  <p:stCondLst>
                                    <p:cond delay="0"/>
                                  </p:stCondLst>
                                  <p:childTnLst>
                                    <p:set>
                                      <p:cBhvr>
                                        <p:cTn id="54" dur="1" fill="hold">
                                          <p:stCondLst>
                                            <p:cond delay="0"/>
                                          </p:stCondLst>
                                        </p:cTn>
                                        <p:tgtEl>
                                          <p:spTgt spid="3">
                                            <p:txEl>
                                              <p:pRg st="11" end="11"/>
                                            </p:txEl>
                                          </p:spTgt>
                                        </p:tgtEl>
                                        <p:attrNameLst>
                                          <p:attrName>style.visibility</p:attrName>
                                        </p:attrNameLst>
                                      </p:cBhvr>
                                      <p:to>
                                        <p:strVal val="visible"/>
                                      </p:to>
                                    </p:set>
                                    <p:anim from="(-#ppt_w/2)" to="(#ppt_x)" calcmode="lin" valueType="num">
                                      <p:cBhvr>
                                        <p:cTn id="55" dur="600" fill="hold">
                                          <p:stCondLst>
                                            <p:cond delay="0"/>
                                          </p:stCondLst>
                                        </p:cTn>
                                        <p:tgtEl>
                                          <p:spTgt spid="3">
                                            <p:txEl>
                                              <p:pRg st="11" end="11"/>
                                            </p:txEl>
                                          </p:spTgt>
                                        </p:tgtEl>
                                        <p:attrNameLst>
                                          <p:attrName>ppt_x</p:attrName>
                                        </p:attrNameLst>
                                      </p:cBhvr>
                                    </p:anim>
                                    <p:anim from="0" to="-1.0" calcmode="lin" valueType="num">
                                      <p:cBhvr>
                                        <p:cTn id="56" dur="200" decel="50000" autoRev="1" fill="hold">
                                          <p:stCondLst>
                                            <p:cond delay="600"/>
                                          </p:stCondLst>
                                        </p:cTn>
                                        <p:tgtEl>
                                          <p:spTgt spid="3">
                                            <p:txEl>
                                              <p:pRg st="11" end="11"/>
                                            </p:txEl>
                                          </p:spTgt>
                                        </p:tgtEl>
                                        <p:attrNameLst>
                                          <p:attrName>xshear</p:attrName>
                                        </p:attrNameLst>
                                      </p:cBhvr>
                                    </p:anim>
                                    <p:animScale>
                                      <p:cBhvr>
                                        <p:cTn id="57" dur="200" decel="100000" autoRev="1" fill="hold">
                                          <p:stCondLst>
                                            <p:cond delay="600"/>
                                          </p:stCondLst>
                                        </p:cTn>
                                        <p:tgtEl>
                                          <p:spTgt spid="3">
                                            <p:txEl>
                                              <p:pRg st="11" end="11"/>
                                            </p:txEl>
                                          </p:spTgt>
                                        </p:tgtEl>
                                      </p:cBhvr>
                                      <p:from x="100000" y="100000"/>
                                      <p:to x="80000" y="100000"/>
                                    </p:animScale>
                                    <p:anim by="(#ppt_h/3+#ppt_w*0.1)" calcmode="lin" valueType="num">
                                      <p:cBhvr additive="sum">
                                        <p:cTn id="58" dur="200" decel="100000" autoRev="1" fill="hold">
                                          <p:stCondLst>
                                            <p:cond delay="600"/>
                                          </p:stCondLst>
                                        </p:cTn>
                                        <p:tgtEl>
                                          <p:spTgt spid="3">
                                            <p:txEl>
                                              <p:pRg st="11" end="11"/>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nvPr>
        </p:nvGraphicFramePr>
        <p:xfrm>
          <a:off x="457200" y="1600200"/>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3"/>
          <p:cNvSpPr>
            <a:spLocks noGrp="1"/>
          </p:cNvSpPr>
          <p:nvPr>
            <p:ph type="title"/>
          </p:nvPr>
        </p:nvSpPr>
        <p:spPr>
          <a:prstGeom prst="star12">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b="1" dirty="0" smtClean="0">
                <a:solidFill>
                  <a:srgbClr val="FF0000"/>
                </a:solidFill>
              </a:rPr>
              <a:t>Thinking philosophically</a:t>
            </a:r>
            <a:endParaRPr lang="en-ZA" sz="16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Course </a:t>
            </a:r>
            <a:r>
              <a:rPr lang="en-ZA" dirty="0" smtClean="0"/>
              <a:t>Assessment </a:t>
            </a:r>
            <a:r>
              <a:rPr lang="en-ZA" dirty="0" smtClean="0"/>
              <a:t>Requirements</a:t>
            </a:r>
            <a:endParaRPr lang="en-ZA" dirty="0"/>
          </a:p>
        </p:txBody>
      </p:sp>
      <p:sp>
        <p:nvSpPr>
          <p:cNvPr id="3" name="Content Placeholder 2"/>
          <p:cNvSpPr>
            <a:spLocks noGrp="1"/>
          </p:cNvSpPr>
          <p:nvPr>
            <p:ph sz="quarter" idx="1"/>
          </p:nvPr>
        </p:nvSpPr>
        <p:spPr>
          <a:xfrm>
            <a:off x="457200" y="1600200"/>
            <a:ext cx="7467600" cy="1757362"/>
          </a:xfrm>
        </p:spPr>
        <p:txBody>
          <a:bodyPr>
            <a:normAutofit fontScale="92500" lnSpcReduction="20000"/>
          </a:bodyPr>
          <a:lstStyle/>
          <a:p>
            <a:pPr>
              <a:buNone/>
            </a:pPr>
            <a:r>
              <a:rPr lang="en-ZA" b="1" dirty="0" smtClean="0">
                <a:solidFill>
                  <a:srgbClr val="00B050"/>
                </a:solidFill>
              </a:rPr>
              <a:t>Assignment </a:t>
            </a:r>
            <a:r>
              <a:rPr lang="en-ZA" b="1" dirty="0" smtClean="0">
                <a:solidFill>
                  <a:srgbClr val="00B050"/>
                </a:solidFill>
              </a:rPr>
              <a:t>01 – Due: 13 August </a:t>
            </a:r>
            <a:r>
              <a:rPr lang="en-ZA" sz="2000" b="1" dirty="0" smtClean="0">
                <a:solidFill>
                  <a:srgbClr val="00B050"/>
                </a:solidFill>
              </a:rPr>
              <a:t>(Tut 101:26) </a:t>
            </a:r>
            <a:r>
              <a:rPr lang="en-ZA" sz="2000" b="1" dirty="0" smtClean="0">
                <a:solidFill>
                  <a:srgbClr val="FF0000"/>
                </a:solidFill>
              </a:rPr>
              <a:t>5%</a:t>
            </a:r>
            <a:endParaRPr lang="en-ZA" sz="2000" b="1" dirty="0" smtClean="0">
              <a:solidFill>
                <a:srgbClr val="00B050"/>
              </a:solidFill>
            </a:endParaRPr>
          </a:p>
          <a:p>
            <a:pPr>
              <a:buNone/>
            </a:pPr>
            <a:endParaRPr lang="en-ZA" b="1" dirty="0" smtClean="0">
              <a:solidFill>
                <a:srgbClr val="00B050"/>
              </a:solidFill>
            </a:endParaRPr>
          </a:p>
          <a:p>
            <a:pPr>
              <a:buFont typeface="Arial" pitchFamily="34" charset="0"/>
              <a:buChar char="•"/>
            </a:pPr>
            <a:r>
              <a:rPr lang="en-ZA" b="1" dirty="0" smtClean="0">
                <a:solidFill>
                  <a:srgbClr val="0070C0"/>
                </a:solidFill>
              </a:rPr>
              <a:t>TOTAL 15 questions</a:t>
            </a:r>
          </a:p>
          <a:p>
            <a:pPr>
              <a:buFont typeface="Arial" pitchFamily="34" charset="0"/>
              <a:buChar char="•"/>
            </a:pPr>
            <a:r>
              <a:rPr lang="en-ZA" b="1" dirty="0" smtClean="0">
                <a:solidFill>
                  <a:srgbClr val="0070C0"/>
                </a:solidFill>
              </a:rPr>
              <a:t>11 true or false</a:t>
            </a:r>
          </a:p>
          <a:p>
            <a:pPr>
              <a:buFont typeface="Arial" pitchFamily="34" charset="0"/>
              <a:buChar char="•"/>
            </a:pPr>
            <a:r>
              <a:rPr lang="en-ZA" b="1" dirty="0" smtClean="0">
                <a:solidFill>
                  <a:srgbClr val="0070C0"/>
                </a:solidFill>
              </a:rPr>
              <a:t>4 multiple choice (guess?)</a:t>
            </a:r>
          </a:p>
          <a:p>
            <a:pPr>
              <a:buFont typeface="Arial" pitchFamily="34" charset="0"/>
              <a:buChar char="•"/>
            </a:pPr>
            <a:endParaRPr lang="en-ZA" b="1" dirty="0" smtClean="0">
              <a:solidFill>
                <a:srgbClr val="0070C0"/>
              </a:solidFill>
            </a:endParaRPr>
          </a:p>
          <a:p>
            <a:pPr>
              <a:buNone/>
            </a:pPr>
            <a:endParaRPr lang="en-ZA" b="1" dirty="0" smtClean="0">
              <a:solidFill>
                <a:srgbClr val="00B050"/>
              </a:solidFill>
            </a:endParaRPr>
          </a:p>
          <a:p>
            <a:endParaRPr lang="en-ZA" dirty="0"/>
          </a:p>
          <a:p>
            <a:endParaRPr lang="en-ZA" dirty="0"/>
          </a:p>
        </p:txBody>
      </p:sp>
      <p:sp>
        <p:nvSpPr>
          <p:cNvPr id="5" name="TextBox 4"/>
          <p:cNvSpPr txBox="1"/>
          <p:nvPr/>
        </p:nvSpPr>
        <p:spPr>
          <a:xfrm>
            <a:off x="500034" y="3571877"/>
            <a:ext cx="7429552" cy="3231654"/>
          </a:xfrm>
          <a:prstGeom prst="rect">
            <a:avLst/>
          </a:prstGeom>
          <a:noFill/>
        </p:spPr>
        <p:txBody>
          <a:bodyPr wrap="square" rtlCol="0">
            <a:spAutoFit/>
          </a:bodyPr>
          <a:lstStyle/>
          <a:p>
            <a:pPr>
              <a:buNone/>
            </a:pPr>
            <a:r>
              <a:rPr lang="en-ZA" sz="2400" b="1" dirty="0" smtClean="0">
                <a:solidFill>
                  <a:srgbClr val="00B050"/>
                </a:solidFill>
              </a:rPr>
              <a:t>Assignment 02 – Due: 23 September </a:t>
            </a:r>
            <a:r>
              <a:rPr lang="en-ZA" sz="2400" b="1" dirty="0" smtClean="0">
                <a:solidFill>
                  <a:srgbClr val="FF0000"/>
                </a:solidFill>
              </a:rPr>
              <a:t>15%</a:t>
            </a:r>
            <a:r>
              <a:rPr lang="en-ZA" sz="2400" b="1" dirty="0" smtClean="0">
                <a:solidFill>
                  <a:srgbClr val="00B050"/>
                </a:solidFill>
              </a:rPr>
              <a:t>   </a:t>
            </a:r>
          </a:p>
          <a:p>
            <a:pPr>
              <a:buNone/>
            </a:pPr>
            <a:r>
              <a:rPr lang="en-ZA" sz="2000" b="1" dirty="0" smtClean="0">
                <a:solidFill>
                  <a:srgbClr val="00B050"/>
                </a:solidFill>
              </a:rPr>
              <a:t>(Tut 101:30)</a:t>
            </a:r>
          </a:p>
          <a:p>
            <a:pPr>
              <a:buNone/>
            </a:pPr>
            <a:endParaRPr lang="en-ZA" sz="2000" b="1" dirty="0" smtClean="0">
              <a:solidFill>
                <a:srgbClr val="00B050"/>
              </a:solidFill>
            </a:endParaRPr>
          </a:p>
          <a:p>
            <a:pPr>
              <a:buFont typeface="Arial" pitchFamily="34" charset="0"/>
              <a:buChar char="•"/>
            </a:pPr>
            <a:r>
              <a:rPr lang="en-ZA" sz="2000" b="1" dirty="0" smtClean="0">
                <a:solidFill>
                  <a:srgbClr val="0070C0"/>
                </a:solidFill>
              </a:rPr>
              <a:t>    TOTAL 20 questions</a:t>
            </a:r>
          </a:p>
          <a:p>
            <a:pPr>
              <a:buFont typeface="Arial" pitchFamily="34" charset="0"/>
              <a:buChar char="•"/>
            </a:pPr>
            <a:r>
              <a:rPr lang="en-ZA" sz="2000" b="1" dirty="0" smtClean="0">
                <a:solidFill>
                  <a:srgbClr val="0070C0"/>
                </a:solidFill>
              </a:rPr>
              <a:t>    8 true or false</a:t>
            </a:r>
          </a:p>
          <a:p>
            <a:pPr>
              <a:buFont typeface="Arial" pitchFamily="34" charset="0"/>
              <a:buChar char="•"/>
            </a:pPr>
            <a:r>
              <a:rPr lang="en-ZA" sz="2000" b="1" dirty="0" smtClean="0">
                <a:solidFill>
                  <a:srgbClr val="0070C0"/>
                </a:solidFill>
              </a:rPr>
              <a:t>    12 multiple choice (guess?)</a:t>
            </a:r>
          </a:p>
          <a:p>
            <a:pPr>
              <a:buFont typeface="Arial" pitchFamily="34" charset="0"/>
              <a:buChar char="•"/>
            </a:pPr>
            <a:endParaRPr lang="en-ZA" sz="2000" b="1" dirty="0" smtClean="0">
              <a:solidFill>
                <a:srgbClr val="0070C0"/>
              </a:solidFill>
            </a:endParaRPr>
          </a:p>
          <a:p>
            <a:pPr>
              <a:buFont typeface="Arial" pitchFamily="34" charset="0"/>
              <a:buChar char="•"/>
            </a:pPr>
            <a:endParaRPr lang="en-ZA" sz="2000" b="1" dirty="0" smtClean="0">
              <a:solidFill>
                <a:srgbClr val="0070C0"/>
              </a:solidFill>
            </a:endParaRPr>
          </a:p>
          <a:p>
            <a:pPr>
              <a:buFont typeface="Arial" pitchFamily="34" charset="0"/>
              <a:buChar char="•"/>
            </a:pPr>
            <a:endParaRPr lang="en-ZA" sz="2000" b="1" dirty="0" smtClean="0">
              <a:solidFill>
                <a:srgbClr val="0070C0"/>
              </a:solidFill>
            </a:endParaRPr>
          </a:p>
          <a:p>
            <a:pPr>
              <a:buFont typeface="Arial" pitchFamily="34" charset="0"/>
              <a:buChar char="•"/>
            </a:pPr>
            <a:endParaRPr lang="en-ZA" sz="2000" b="1" dirty="0" smtClean="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3">
                                            <p:txEl>
                                              <p:pRg st="2" end="2"/>
                                            </p:txEl>
                                          </p:spTgt>
                                        </p:tgtEl>
                                        <p:attrNameLst>
                                          <p:attrName>ppt_x</p:attrName>
                                        </p:attrNameLst>
                                      </p:cBhvr>
                                    </p:anim>
                                    <p:anim from="0" to="-1.0" calcmode="lin" valueType="num">
                                      <p:cBhvr>
                                        <p:cTn id="16" dur="200" decel="50000" autoRev="1" fill="hold">
                                          <p:stCondLst>
                                            <p:cond delay="600"/>
                                          </p:stCondLst>
                                        </p:cTn>
                                        <p:tgtEl>
                                          <p:spTgt spid="3">
                                            <p:txEl>
                                              <p:pRg st="2" end="2"/>
                                            </p:txEl>
                                          </p:spTgt>
                                        </p:tgtEl>
                                        <p:attrNameLst>
                                          <p:attrName>xshear</p:attrName>
                                        </p:attrNameLst>
                                      </p:cBhvr>
                                    </p:anim>
                                    <p:animScale>
                                      <p:cBhvr>
                                        <p:cTn id="17" dur="200" decel="100000" autoRev="1" fill="hold">
                                          <p:stCondLst>
                                            <p:cond delay="600"/>
                                          </p:stCondLst>
                                        </p:cTn>
                                        <p:tgtEl>
                                          <p:spTgt spid="3">
                                            <p:txEl>
                                              <p:pRg st="2" end="2"/>
                                            </p:txEl>
                                          </p:spTgt>
                                        </p:tgtEl>
                                      </p:cBhvr>
                                      <p:from x="100000" y="100000"/>
                                      <p:to x="80000" y="100000"/>
                                    </p:animScale>
                                    <p:anim by="(#ppt_h/3+#ppt_w*0.1)" calcmode="lin" valueType="num">
                                      <p:cBhvr additive="sum">
                                        <p:cTn id="18" dur="200" decel="100000" autoRev="1" fill="hold">
                                          <p:stCondLst>
                                            <p:cond delay="600"/>
                                          </p:stCondLst>
                                        </p:cTn>
                                        <p:tgtEl>
                                          <p:spTgt spid="3">
                                            <p:txEl>
                                              <p:pRg st="2" end="2"/>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from="(-#ppt_w/2)" to="(#ppt_x)" calcmode="lin" valueType="num">
                                      <p:cBhvr>
                                        <p:cTn id="23" dur="600" fill="hold">
                                          <p:stCondLst>
                                            <p:cond delay="0"/>
                                          </p:stCondLst>
                                        </p:cTn>
                                        <p:tgtEl>
                                          <p:spTgt spid="3">
                                            <p:txEl>
                                              <p:pRg st="3" end="3"/>
                                            </p:txEl>
                                          </p:spTgt>
                                        </p:tgtEl>
                                        <p:attrNameLst>
                                          <p:attrName>ppt_x</p:attrName>
                                        </p:attrNameLst>
                                      </p:cBhvr>
                                    </p:anim>
                                    <p:anim from="0" to="-1.0" calcmode="lin" valueType="num">
                                      <p:cBhvr>
                                        <p:cTn id="24" dur="200" decel="50000" autoRev="1" fill="hold">
                                          <p:stCondLst>
                                            <p:cond delay="600"/>
                                          </p:stCondLst>
                                        </p:cTn>
                                        <p:tgtEl>
                                          <p:spTgt spid="3">
                                            <p:txEl>
                                              <p:pRg st="3" end="3"/>
                                            </p:txEl>
                                          </p:spTgt>
                                        </p:tgtEl>
                                        <p:attrNameLst>
                                          <p:attrName>xshear</p:attrName>
                                        </p:attrNameLst>
                                      </p:cBhvr>
                                    </p:anim>
                                    <p:animScale>
                                      <p:cBhvr>
                                        <p:cTn id="25" dur="200" decel="100000" autoRev="1" fill="hold">
                                          <p:stCondLst>
                                            <p:cond delay="600"/>
                                          </p:stCondLst>
                                        </p:cTn>
                                        <p:tgtEl>
                                          <p:spTgt spid="3">
                                            <p:txEl>
                                              <p:pRg st="3" end="3"/>
                                            </p:txEl>
                                          </p:spTgt>
                                        </p:tgtEl>
                                      </p:cBhvr>
                                      <p:from x="100000" y="100000"/>
                                      <p:to x="80000" y="100000"/>
                                    </p:animScale>
                                    <p:anim by="(#ppt_h/3+#ppt_w*0.1)" calcmode="lin" valueType="num">
                                      <p:cBhvr additive="sum">
                                        <p:cTn id="26" dur="200" decel="100000" autoRev="1" fill="hold">
                                          <p:stCondLst>
                                            <p:cond delay="600"/>
                                          </p:stCondLst>
                                        </p:cTn>
                                        <p:tgtEl>
                                          <p:spTgt spid="3">
                                            <p:txEl>
                                              <p:pRg st="3" end="3"/>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from="(-#ppt_w/2)" to="(#ppt_x)" calcmode="lin" valueType="num">
                                      <p:cBhvr>
                                        <p:cTn id="31" dur="600" fill="hold">
                                          <p:stCondLst>
                                            <p:cond delay="0"/>
                                          </p:stCondLst>
                                        </p:cTn>
                                        <p:tgtEl>
                                          <p:spTgt spid="3">
                                            <p:txEl>
                                              <p:pRg st="4" end="4"/>
                                            </p:txEl>
                                          </p:spTgt>
                                        </p:tgtEl>
                                        <p:attrNameLst>
                                          <p:attrName>ppt_x</p:attrName>
                                        </p:attrNameLst>
                                      </p:cBhvr>
                                    </p:anim>
                                    <p:anim from="0" to="-1.0" calcmode="lin" valueType="num">
                                      <p:cBhvr>
                                        <p:cTn id="32" dur="200" decel="50000" autoRev="1" fill="hold">
                                          <p:stCondLst>
                                            <p:cond delay="600"/>
                                          </p:stCondLst>
                                        </p:cTn>
                                        <p:tgtEl>
                                          <p:spTgt spid="3">
                                            <p:txEl>
                                              <p:pRg st="4" end="4"/>
                                            </p:txEl>
                                          </p:spTgt>
                                        </p:tgtEl>
                                        <p:attrNameLst>
                                          <p:attrName>xshear</p:attrName>
                                        </p:attrNameLst>
                                      </p:cBhvr>
                                    </p:anim>
                                    <p:animScale>
                                      <p:cBhvr>
                                        <p:cTn id="33" dur="200" decel="100000" autoRev="1" fill="hold">
                                          <p:stCondLst>
                                            <p:cond delay="600"/>
                                          </p:stCondLst>
                                        </p:cTn>
                                        <p:tgtEl>
                                          <p:spTgt spid="3">
                                            <p:txEl>
                                              <p:pRg st="4" end="4"/>
                                            </p:txEl>
                                          </p:spTgt>
                                        </p:tgtEl>
                                      </p:cBhvr>
                                      <p:from x="100000" y="100000"/>
                                      <p:to x="80000" y="100000"/>
                                    </p:animScale>
                                    <p:anim by="(#ppt_h/3+#ppt_w*0.1)" calcmode="lin" valueType="num">
                                      <p:cBhvr additive="sum">
                                        <p:cTn id="34" dur="200" decel="100000" autoRev="1" fill="hold">
                                          <p:stCondLst>
                                            <p:cond delay="600"/>
                                          </p:stCondLst>
                                        </p:cTn>
                                        <p:tgtEl>
                                          <p:spTgt spid="3">
                                            <p:txEl>
                                              <p:pRg st="4" end="4"/>
                                            </p:txEl>
                                          </p:spTgt>
                                        </p:tgtEl>
                                        <p:attrNameLst>
                                          <p:attrName>ppt_x</p:attrName>
                                        </p:attrNameLst>
                                      </p:cBhvr>
                                    </p:anim>
                                  </p:childTnLst>
                                </p:cTn>
                              </p:par>
                            </p:childTnLst>
                          </p:cTn>
                        </p:par>
                      </p:childTnLst>
                    </p:cTn>
                  </p:par>
                  <p:par>
                    <p:cTn id="35" fill="hold">
                      <p:stCondLst>
                        <p:cond delay="indefinite"/>
                      </p:stCondLst>
                      <p:childTnLst>
                        <p:par>
                          <p:cTn id="36" fill="hold">
                            <p:stCondLst>
                              <p:cond delay="0"/>
                            </p:stCondLst>
                            <p:childTnLst>
                              <p:par>
                                <p:cTn id="37" presetID="34" presetClass="entr" presetSubtype="0"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anim from="(-#ppt_w/2)" to="(#ppt_x)" calcmode="lin" valueType="num">
                                      <p:cBhvr>
                                        <p:cTn id="39" dur="600" fill="hold">
                                          <p:stCondLst>
                                            <p:cond delay="0"/>
                                          </p:stCondLst>
                                        </p:cTn>
                                        <p:tgtEl>
                                          <p:spTgt spid="5"/>
                                        </p:tgtEl>
                                        <p:attrNameLst>
                                          <p:attrName>ppt_x</p:attrName>
                                        </p:attrNameLst>
                                      </p:cBhvr>
                                    </p:anim>
                                    <p:anim from="0" to="-1.0" calcmode="lin" valueType="num">
                                      <p:cBhvr>
                                        <p:cTn id="40" dur="200" decel="50000" autoRev="1" fill="hold">
                                          <p:stCondLst>
                                            <p:cond delay="600"/>
                                          </p:stCondLst>
                                        </p:cTn>
                                        <p:tgtEl>
                                          <p:spTgt spid="5"/>
                                        </p:tgtEl>
                                        <p:attrNameLst>
                                          <p:attrName>xshear</p:attrName>
                                        </p:attrNameLst>
                                      </p:cBhvr>
                                    </p:anim>
                                    <p:animScale>
                                      <p:cBhvr>
                                        <p:cTn id="41" dur="200" decel="100000" autoRev="1" fill="hold">
                                          <p:stCondLst>
                                            <p:cond delay="600"/>
                                          </p:stCondLst>
                                        </p:cTn>
                                        <p:tgtEl>
                                          <p:spTgt spid="5"/>
                                        </p:tgtEl>
                                      </p:cBhvr>
                                      <p:from x="100000" y="100000"/>
                                      <p:to x="80000" y="100000"/>
                                    </p:animScale>
                                    <p:anim by="(#ppt_h/3+#ppt_w*0.1)" calcmode="lin" valueType="num">
                                      <p:cBhvr additive="sum">
                                        <p:cTn id="42" dur="200" decel="100000" autoRev="1" fill="hold">
                                          <p:stCondLst>
                                            <p:cond delay="600"/>
                                          </p:stCondLst>
                                        </p:cTn>
                                        <p:tgtEl>
                                          <p:spTgt spid="5"/>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Entrance to the Exam</a:t>
            </a:r>
            <a:endParaRPr lang="en-ZA" dirty="0"/>
          </a:p>
        </p:txBody>
      </p:sp>
      <p:sp>
        <p:nvSpPr>
          <p:cNvPr id="4" name="Content Placeholder 3"/>
          <p:cNvSpPr txBox="1">
            <a:spLocks noGrp="1"/>
          </p:cNvSpPr>
          <p:nvPr>
            <p:ph sz="quarter" idx="1"/>
          </p:nvPr>
        </p:nvSpPr>
        <p:spPr>
          <a:xfrm>
            <a:off x="457200" y="1600200"/>
            <a:ext cx="7467600" cy="1354217"/>
          </a:xfrm>
          <a:prstGeom prst="rect">
            <a:avLst/>
          </a:prstGeom>
          <a:noFill/>
        </p:spPr>
        <p:txBody>
          <a:bodyPr wrap="square" rtlCol="0">
            <a:spAutoFit/>
          </a:bodyPr>
          <a:lstStyle/>
          <a:p>
            <a:pPr>
              <a:buNone/>
            </a:pPr>
            <a:r>
              <a:rPr lang="en-ZA" sz="2400" b="1" dirty="0" smtClean="0">
                <a:solidFill>
                  <a:srgbClr val="00B050"/>
                </a:solidFill>
              </a:rPr>
              <a:t>Exam Entrance </a:t>
            </a:r>
          </a:p>
          <a:p>
            <a:pPr>
              <a:buNone/>
            </a:pPr>
            <a:endParaRPr lang="en-ZA" b="1" dirty="0" smtClean="0">
              <a:solidFill>
                <a:srgbClr val="00B050"/>
              </a:solidFill>
            </a:endParaRPr>
          </a:p>
          <a:p>
            <a:pPr>
              <a:buNone/>
            </a:pPr>
            <a:r>
              <a:rPr lang="en-ZA" sz="2400" b="1" dirty="0" smtClean="0">
                <a:solidFill>
                  <a:srgbClr val="FF0000"/>
                </a:solidFill>
              </a:rPr>
              <a:t>40% minimum for both assignments</a:t>
            </a:r>
            <a:endParaRPr lang="en-ZA" sz="2400" b="1" dirty="0">
              <a:solidFill>
                <a:srgbClr val="FF0000"/>
              </a:solidFill>
            </a:endParaRPr>
          </a:p>
        </p:txBody>
      </p:sp>
      <p:sp>
        <p:nvSpPr>
          <p:cNvPr id="5" name="TextBox 4"/>
          <p:cNvSpPr txBox="1"/>
          <p:nvPr/>
        </p:nvSpPr>
        <p:spPr>
          <a:xfrm>
            <a:off x="571472" y="3714752"/>
            <a:ext cx="7429552" cy="1938992"/>
          </a:xfrm>
          <a:prstGeom prst="rect">
            <a:avLst/>
          </a:prstGeom>
          <a:noFill/>
        </p:spPr>
        <p:txBody>
          <a:bodyPr wrap="square" rtlCol="0">
            <a:spAutoFit/>
          </a:bodyPr>
          <a:lstStyle/>
          <a:p>
            <a:r>
              <a:rPr lang="en-ZA" sz="2400" b="1" dirty="0" smtClean="0">
                <a:solidFill>
                  <a:srgbClr val="00B050"/>
                </a:solidFill>
              </a:rPr>
              <a:t>Examination</a:t>
            </a:r>
          </a:p>
          <a:p>
            <a:endParaRPr lang="en-ZA" sz="2400" b="1" dirty="0" smtClean="0">
              <a:solidFill>
                <a:srgbClr val="00B050"/>
              </a:solidFill>
            </a:endParaRPr>
          </a:p>
          <a:p>
            <a:r>
              <a:rPr lang="en-ZA" sz="2400" b="1" dirty="0" smtClean="0">
                <a:solidFill>
                  <a:srgbClr val="00B050"/>
                </a:solidFill>
              </a:rPr>
              <a:t>+/- 60 multiple choice questions</a:t>
            </a:r>
          </a:p>
          <a:p>
            <a:r>
              <a:rPr lang="en-ZA" sz="2400" b="1" dirty="0" smtClean="0">
                <a:solidFill>
                  <a:srgbClr val="00B050"/>
                </a:solidFill>
              </a:rPr>
              <a:t>Time: 2 hrs</a:t>
            </a:r>
          </a:p>
          <a:p>
            <a:r>
              <a:rPr lang="en-ZA" sz="2400" b="1" dirty="0" smtClean="0">
                <a:solidFill>
                  <a:srgbClr val="00B050"/>
                </a:solidFill>
              </a:rPr>
              <a:t>Pass mark: </a:t>
            </a:r>
            <a:r>
              <a:rPr lang="en-ZA" sz="2400" b="1" dirty="0" smtClean="0">
                <a:solidFill>
                  <a:srgbClr val="FF0000"/>
                </a:solidFill>
              </a:rPr>
              <a:t>50%  </a:t>
            </a:r>
            <a:endParaRPr lang="en-ZA" sz="24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4">
                                            <p:txEl>
                                              <p:pRg st="0" end="0"/>
                                            </p:txEl>
                                          </p:spTgt>
                                        </p:tgtEl>
                                        <p:attrNameLst>
                                          <p:attrName>ppt_x</p:attrName>
                                        </p:attrNameLst>
                                      </p:cBhvr>
                                    </p:anim>
                                    <p:anim from="0" to="-1.0" calcmode="lin" valueType="num">
                                      <p:cBhvr>
                                        <p:cTn id="8" dur="200" decel="50000" autoRev="1" fill="hold">
                                          <p:stCondLst>
                                            <p:cond delay="600"/>
                                          </p:stCondLst>
                                        </p:cTn>
                                        <p:tgtEl>
                                          <p:spTgt spid="4">
                                            <p:txEl>
                                              <p:pRg st="0" end="0"/>
                                            </p:txEl>
                                          </p:spTgt>
                                        </p:tgtEl>
                                        <p:attrNameLst>
                                          <p:attrName>xshear</p:attrName>
                                        </p:attrNameLst>
                                      </p:cBhvr>
                                    </p:anim>
                                    <p:animScale>
                                      <p:cBhvr>
                                        <p:cTn id="9" dur="200" decel="100000" autoRev="1" fill="hold">
                                          <p:stCondLst>
                                            <p:cond delay="600"/>
                                          </p:stCondLst>
                                        </p:cTn>
                                        <p:tgtEl>
                                          <p:spTgt spid="4">
                                            <p:txEl>
                                              <p:pRg st="0" end="0"/>
                                            </p:txEl>
                                          </p:spTgt>
                                        </p:tgtEl>
                                      </p:cBhvr>
                                      <p:from x="100000" y="100000"/>
                                      <p:to x="80000" y="100000"/>
                                    </p:animScale>
                                    <p:anim by="(#ppt_h/3+#ppt_w*0.1)" calcmode="lin" valueType="num">
                                      <p:cBhvr additive="sum">
                                        <p:cTn id="10" dur="200" decel="100000" autoRev="1" fill="hold">
                                          <p:stCondLst>
                                            <p:cond delay="600"/>
                                          </p:stCondLst>
                                        </p:cTn>
                                        <p:tgtEl>
                                          <p:spTgt spid="4">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4">
                                            <p:txEl>
                                              <p:pRg st="2" end="2"/>
                                            </p:txEl>
                                          </p:spTgt>
                                        </p:tgtEl>
                                        <p:attrNameLst>
                                          <p:attrName>ppt_x</p:attrName>
                                        </p:attrNameLst>
                                      </p:cBhvr>
                                    </p:anim>
                                    <p:anim from="0" to="-1.0" calcmode="lin" valueType="num">
                                      <p:cBhvr>
                                        <p:cTn id="16" dur="200" decel="50000" autoRev="1" fill="hold">
                                          <p:stCondLst>
                                            <p:cond delay="600"/>
                                          </p:stCondLst>
                                        </p:cTn>
                                        <p:tgtEl>
                                          <p:spTgt spid="4">
                                            <p:txEl>
                                              <p:pRg st="2" end="2"/>
                                            </p:txEl>
                                          </p:spTgt>
                                        </p:tgtEl>
                                        <p:attrNameLst>
                                          <p:attrName>xshear</p:attrName>
                                        </p:attrNameLst>
                                      </p:cBhvr>
                                    </p:anim>
                                    <p:animScale>
                                      <p:cBhvr>
                                        <p:cTn id="17" dur="200" decel="100000" autoRev="1" fill="hold">
                                          <p:stCondLst>
                                            <p:cond delay="600"/>
                                          </p:stCondLst>
                                        </p:cTn>
                                        <p:tgtEl>
                                          <p:spTgt spid="4">
                                            <p:txEl>
                                              <p:pRg st="2" end="2"/>
                                            </p:txEl>
                                          </p:spTgt>
                                        </p:tgtEl>
                                      </p:cBhvr>
                                      <p:from x="100000" y="100000"/>
                                      <p:to x="80000" y="100000"/>
                                    </p:animScale>
                                    <p:anim by="(#ppt_h/3+#ppt_w*0.1)" calcmode="lin" valueType="num">
                                      <p:cBhvr additive="sum">
                                        <p:cTn id="18" dur="200" decel="100000" autoRev="1" fill="hold">
                                          <p:stCondLst>
                                            <p:cond delay="600"/>
                                          </p:stCondLst>
                                        </p:cTn>
                                        <p:tgtEl>
                                          <p:spTgt spid="4">
                                            <p:txEl>
                                              <p:pRg st="2" end="2"/>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from="(-#ppt_w/2)" to="(#ppt_x)" calcmode="lin" valueType="num">
                                      <p:cBhvr>
                                        <p:cTn id="23" dur="600" fill="hold">
                                          <p:stCondLst>
                                            <p:cond delay="0"/>
                                          </p:stCondLst>
                                        </p:cTn>
                                        <p:tgtEl>
                                          <p:spTgt spid="5"/>
                                        </p:tgtEl>
                                        <p:attrNameLst>
                                          <p:attrName>ppt_x</p:attrName>
                                        </p:attrNameLst>
                                      </p:cBhvr>
                                    </p:anim>
                                    <p:anim from="0" to="-1.0" calcmode="lin" valueType="num">
                                      <p:cBhvr>
                                        <p:cTn id="24" dur="200" decel="50000" autoRev="1" fill="hold">
                                          <p:stCondLst>
                                            <p:cond delay="600"/>
                                          </p:stCondLst>
                                        </p:cTn>
                                        <p:tgtEl>
                                          <p:spTgt spid="5"/>
                                        </p:tgtEl>
                                        <p:attrNameLst>
                                          <p:attrName>xshear</p:attrName>
                                        </p:attrNameLst>
                                      </p:cBhvr>
                                    </p:anim>
                                    <p:animScale>
                                      <p:cBhvr>
                                        <p:cTn id="25" dur="200" decel="100000" autoRev="1" fill="hold">
                                          <p:stCondLst>
                                            <p:cond delay="600"/>
                                          </p:stCondLst>
                                        </p:cTn>
                                        <p:tgtEl>
                                          <p:spTgt spid="5"/>
                                        </p:tgtEl>
                                      </p:cBhvr>
                                      <p:from x="100000" y="100000"/>
                                      <p:to x="80000" y="100000"/>
                                    </p:animScale>
                                    <p:anim by="(#ppt_h/3+#ppt_w*0.1)" calcmode="lin" valueType="num">
                                      <p:cBhvr additive="sum">
                                        <p:cTn id="26" dur="200" decel="100000" autoRev="1" fill="hold">
                                          <p:stCondLst>
                                            <p:cond delay="600"/>
                                          </p:stCondLst>
                                        </p:cTn>
                                        <p:tgtEl>
                                          <p:spTgt spid="5"/>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Course Overview</a:t>
            </a:r>
            <a:endParaRPr lang="en-ZA" dirty="0"/>
          </a:p>
        </p:txBody>
      </p:sp>
      <p:graphicFrame>
        <p:nvGraphicFramePr>
          <p:cNvPr id="4" name="Content Placeholder 3"/>
          <p:cNvGraphicFramePr>
            <a:graphicFrameLocks noGrp="1"/>
          </p:cNvGraphicFramePr>
          <p:nvPr>
            <p:ph sz="quarter" idx="1"/>
          </p:nvPr>
        </p:nvGraphicFramePr>
        <p:xfrm>
          <a:off x="457200" y="1600200"/>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680068"/>
          </a:xfrm>
        </p:spPr>
        <p:txBody>
          <a:bodyPr/>
          <a:lstStyle/>
          <a:p>
            <a:pPr algn="ctr"/>
            <a:r>
              <a:rPr lang="en-ZA" dirty="0" smtClean="0"/>
              <a:t>The Socialisation Process</a:t>
            </a:r>
            <a:endParaRPr lang="en-ZA" dirty="0"/>
          </a:p>
        </p:txBody>
      </p:sp>
      <p:sp>
        <p:nvSpPr>
          <p:cNvPr id="3" name="Content Placeholder 2"/>
          <p:cNvSpPr>
            <a:spLocks noGrp="1"/>
          </p:cNvSpPr>
          <p:nvPr>
            <p:ph idx="1"/>
          </p:nvPr>
        </p:nvSpPr>
        <p:spPr>
          <a:solidFill>
            <a:schemeClr val="accent1">
              <a:lumMod val="40000"/>
              <a:lumOff val="60000"/>
            </a:schemeClr>
          </a:solidFill>
        </p:spPr>
        <p:txBody>
          <a:bodyPr/>
          <a:lstStyle/>
          <a:p>
            <a:endParaRPr lang="en-ZA" dirty="0"/>
          </a:p>
        </p:txBody>
      </p:sp>
      <p:sp>
        <p:nvSpPr>
          <p:cNvPr id="4" name="Smiley Face 3"/>
          <p:cNvSpPr/>
          <p:nvPr/>
        </p:nvSpPr>
        <p:spPr>
          <a:xfrm>
            <a:off x="3786182" y="3571876"/>
            <a:ext cx="928694" cy="785818"/>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6" name="Right Arrow Callout 5"/>
          <p:cNvSpPr/>
          <p:nvPr/>
        </p:nvSpPr>
        <p:spPr>
          <a:xfrm>
            <a:off x="571472" y="2143116"/>
            <a:ext cx="3071834" cy="3714776"/>
          </a:xfrm>
          <a:prstGeom prst="rightArrowCallo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b="1" dirty="0" smtClean="0">
              <a:solidFill>
                <a:srgbClr val="FF0000"/>
              </a:solidFill>
            </a:endParaRPr>
          </a:p>
          <a:p>
            <a:pPr algn="ctr"/>
            <a:endParaRPr lang="en-ZA" b="1" dirty="0" smtClean="0">
              <a:solidFill>
                <a:srgbClr val="FF0000"/>
              </a:solidFill>
            </a:endParaRPr>
          </a:p>
          <a:p>
            <a:pPr algn="ctr"/>
            <a:r>
              <a:rPr lang="en-ZA" sz="2400" dirty="0" smtClean="0">
                <a:solidFill>
                  <a:schemeClr val="accent2">
                    <a:lumMod val="75000"/>
                  </a:schemeClr>
                </a:solidFill>
                <a:latin typeface="Arial Black" pitchFamily="34" charset="0"/>
              </a:rPr>
              <a:t>Heuristics </a:t>
            </a:r>
          </a:p>
          <a:p>
            <a:pPr algn="ctr"/>
            <a:endParaRPr lang="en-ZA" b="1" dirty="0" smtClean="0">
              <a:solidFill>
                <a:srgbClr val="FF0000"/>
              </a:solidFill>
            </a:endParaRPr>
          </a:p>
          <a:p>
            <a:pPr algn="ctr"/>
            <a:r>
              <a:rPr lang="en-ZA" b="1" dirty="0" smtClean="0">
                <a:solidFill>
                  <a:srgbClr val="FF0000"/>
                </a:solidFill>
              </a:rPr>
              <a:t>Dominant thinking patterns I have been </a:t>
            </a:r>
            <a:r>
              <a:rPr lang="en-ZA" b="1" dirty="0" smtClean="0">
                <a:solidFill>
                  <a:srgbClr val="FF0000"/>
                </a:solidFill>
              </a:rPr>
              <a:t>unconsciously </a:t>
            </a:r>
            <a:r>
              <a:rPr lang="en-ZA" b="1" dirty="0" smtClean="0">
                <a:solidFill>
                  <a:srgbClr val="FF0000"/>
                </a:solidFill>
              </a:rPr>
              <a:t>socialised into and accept.</a:t>
            </a:r>
            <a:endParaRPr lang="en-ZA" b="1" dirty="0">
              <a:solidFill>
                <a:srgbClr val="FF0000"/>
              </a:solidFill>
            </a:endParaRPr>
          </a:p>
        </p:txBody>
      </p:sp>
      <p:sp>
        <p:nvSpPr>
          <p:cNvPr id="7" name="Right Arrow Callout 6"/>
          <p:cNvSpPr/>
          <p:nvPr/>
        </p:nvSpPr>
        <p:spPr>
          <a:xfrm>
            <a:off x="4786314" y="1714488"/>
            <a:ext cx="2928958" cy="4572032"/>
          </a:xfrm>
          <a:prstGeom prst="rightArrowCallout">
            <a:avLst>
              <a:gd name="adj1" fmla="val 25000"/>
              <a:gd name="adj2" fmla="val 25000"/>
              <a:gd name="adj3" fmla="val 25000"/>
              <a:gd name="adj4" fmla="val 64977"/>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000" b="1" dirty="0" smtClean="0">
                <a:solidFill>
                  <a:srgbClr val="0070C0"/>
                </a:solidFill>
              </a:rPr>
              <a:t>Predictable</a:t>
            </a:r>
            <a:r>
              <a:rPr lang="en-ZA" b="1" dirty="0" smtClean="0">
                <a:solidFill>
                  <a:srgbClr val="0070C0"/>
                </a:solidFill>
              </a:rPr>
              <a:t>:</a:t>
            </a:r>
          </a:p>
          <a:p>
            <a:pPr algn="ctr"/>
            <a:endParaRPr lang="en-ZA" b="1" dirty="0" smtClean="0">
              <a:solidFill>
                <a:srgbClr val="0070C0"/>
              </a:solidFill>
            </a:endParaRPr>
          </a:p>
          <a:p>
            <a:pPr algn="ctr"/>
            <a:endParaRPr lang="en-ZA" b="1" dirty="0" smtClean="0">
              <a:solidFill>
                <a:srgbClr val="0070C0"/>
              </a:solidFill>
            </a:endParaRPr>
          </a:p>
          <a:p>
            <a:pPr marL="342900" indent="-342900">
              <a:buFont typeface="+mj-lt"/>
              <a:buAutoNum type="arabicPeriod"/>
            </a:pPr>
            <a:r>
              <a:rPr lang="en-ZA" sz="1600" b="1" dirty="0" smtClean="0">
                <a:solidFill>
                  <a:srgbClr val="FF0000"/>
                </a:solidFill>
              </a:rPr>
              <a:t>Perceptions</a:t>
            </a:r>
          </a:p>
          <a:p>
            <a:pPr marL="342900" indent="-342900">
              <a:buFont typeface="+mj-lt"/>
              <a:buAutoNum type="arabicPeriod"/>
            </a:pPr>
            <a:endParaRPr lang="en-ZA" sz="1600" b="1" dirty="0" smtClean="0">
              <a:solidFill>
                <a:srgbClr val="FF0000"/>
              </a:solidFill>
            </a:endParaRPr>
          </a:p>
          <a:p>
            <a:pPr marL="342900" indent="-342900">
              <a:buFont typeface="+mj-lt"/>
              <a:buAutoNum type="arabicPeriod"/>
            </a:pPr>
            <a:endParaRPr lang="en-ZA" sz="1600" b="1" dirty="0" smtClean="0">
              <a:solidFill>
                <a:srgbClr val="FF0000"/>
              </a:solidFill>
            </a:endParaRPr>
          </a:p>
          <a:p>
            <a:pPr marL="342900" indent="-342900">
              <a:buFont typeface="+mj-lt"/>
              <a:buAutoNum type="arabicPeriod"/>
            </a:pPr>
            <a:r>
              <a:rPr lang="en-ZA" sz="1600" b="1" dirty="0" smtClean="0">
                <a:solidFill>
                  <a:srgbClr val="FF0000"/>
                </a:solidFill>
              </a:rPr>
              <a:t>Actions</a:t>
            </a:r>
          </a:p>
          <a:p>
            <a:pPr marL="342900" indent="-342900">
              <a:buFont typeface="+mj-lt"/>
              <a:buAutoNum type="arabicPeriod"/>
            </a:pPr>
            <a:endParaRPr lang="en-ZA" sz="1600" b="1" dirty="0" smtClean="0">
              <a:solidFill>
                <a:srgbClr val="FF0000"/>
              </a:solidFill>
            </a:endParaRPr>
          </a:p>
          <a:p>
            <a:pPr marL="342900" indent="-342900">
              <a:buFont typeface="+mj-lt"/>
              <a:buAutoNum type="arabicPeriod"/>
            </a:pPr>
            <a:endParaRPr lang="en-ZA" sz="1600" b="1" dirty="0" smtClean="0">
              <a:solidFill>
                <a:srgbClr val="FF0000"/>
              </a:solidFill>
            </a:endParaRPr>
          </a:p>
          <a:p>
            <a:pPr marL="342900" indent="-342900">
              <a:buFont typeface="+mj-lt"/>
              <a:buAutoNum type="arabicPeriod"/>
            </a:pPr>
            <a:r>
              <a:rPr lang="en-ZA" sz="1600" b="1" dirty="0" smtClean="0">
                <a:solidFill>
                  <a:srgbClr val="FF0000"/>
                </a:solidFill>
              </a:rPr>
              <a:t>Beliefs </a:t>
            </a:r>
          </a:p>
          <a:p>
            <a:pPr algn="ctr"/>
            <a:endParaRPr lang="en-ZA" b="1" dirty="0" smtClean="0">
              <a:solidFill>
                <a:srgbClr val="0070C0"/>
              </a:solidFill>
            </a:endParaRPr>
          </a:p>
          <a:p>
            <a:pPr algn="ctr"/>
            <a:endParaRPr lang="en-ZA" b="1" dirty="0" smtClean="0">
              <a:solidFill>
                <a:srgbClr val="0070C0"/>
              </a:solidFill>
            </a:endParaRPr>
          </a:p>
          <a:p>
            <a:pPr algn="ctr"/>
            <a:endParaRPr lang="en-ZA" b="1" dirty="0" smtClean="0">
              <a:solidFill>
                <a:srgbClr val="0070C0"/>
              </a:solidFill>
            </a:endParaRPr>
          </a:p>
          <a:p>
            <a:pPr algn="ctr"/>
            <a:endParaRPr lang="en-ZA" b="1"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type="lt">
                                    <p:tmPct val="0"/>
                                  </p:iterate>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1" nodeType="afterEffect">
                                  <p:stCondLst>
                                    <p:cond delay="0"/>
                                  </p:stCondLst>
                                  <p:iterate type="lt">
                                    <p:tmPct val="0"/>
                                  </p:iterate>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5"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3000" fill="hold"/>
                                        <p:tgtEl>
                                          <p:spTgt spid="4"/>
                                        </p:tgtEl>
                                        <p:attrNameLst>
                                          <p:attrName>ppt_w</p:attrName>
                                        </p:attrNameLst>
                                      </p:cBhvr>
                                      <p:tavLst>
                                        <p:tav tm="0">
                                          <p:val>
                                            <p:fltVal val="0"/>
                                          </p:val>
                                        </p:tav>
                                        <p:tav tm="100000">
                                          <p:val>
                                            <p:strVal val="#ppt_w"/>
                                          </p:val>
                                        </p:tav>
                                      </p:tavLst>
                                    </p:anim>
                                    <p:anim calcmode="lin" valueType="num">
                                      <p:cBhvr>
                                        <p:cTn id="18" dur="3000" fill="hold"/>
                                        <p:tgtEl>
                                          <p:spTgt spid="4"/>
                                        </p:tgtEl>
                                        <p:attrNameLst>
                                          <p:attrName>ppt_h</p:attrName>
                                        </p:attrNameLst>
                                      </p:cBhvr>
                                      <p:tavLst>
                                        <p:tav tm="0">
                                          <p:val>
                                            <p:fltVal val="0"/>
                                          </p:val>
                                        </p:tav>
                                        <p:tav tm="100000">
                                          <p:val>
                                            <p:strVal val="#ppt_h"/>
                                          </p:val>
                                        </p:tav>
                                      </p:tavLst>
                                    </p:anim>
                                    <p:anim calcmode="lin" valueType="num">
                                      <p:cBhvr>
                                        <p:cTn id="19" dur="3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0" dur="3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21" fill="hold">
                            <p:stCondLst>
                              <p:cond delay="4000"/>
                            </p:stCondLst>
                            <p:childTnLst>
                              <p:par>
                                <p:cTn id="22" presetID="35"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2000"/>
                                        <p:tgtEl>
                                          <p:spTgt spid="7"/>
                                        </p:tgtEl>
                                      </p:cBhvr>
                                    </p:animEffect>
                                    <p:anim calcmode="lin" valueType="num">
                                      <p:cBhvr>
                                        <p:cTn id="25" dur="2000" fill="hold"/>
                                        <p:tgtEl>
                                          <p:spTgt spid="7"/>
                                        </p:tgtEl>
                                        <p:attrNameLst>
                                          <p:attrName>style.rotation</p:attrName>
                                        </p:attrNameLst>
                                      </p:cBhvr>
                                      <p:tavLst>
                                        <p:tav tm="0">
                                          <p:val>
                                            <p:fltVal val="720"/>
                                          </p:val>
                                        </p:tav>
                                        <p:tav tm="100000">
                                          <p:val>
                                            <p:fltVal val="0"/>
                                          </p:val>
                                        </p:tav>
                                      </p:tavLst>
                                    </p:anim>
                                    <p:anim calcmode="lin" valueType="num">
                                      <p:cBhvr>
                                        <p:cTn id="26" dur="2000" fill="hold"/>
                                        <p:tgtEl>
                                          <p:spTgt spid="7"/>
                                        </p:tgtEl>
                                        <p:attrNameLst>
                                          <p:attrName>ppt_h</p:attrName>
                                        </p:attrNameLst>
                                      </p:cBhvr>
                                      <p:tavLst>
                                        <p:tav tm="0">
                                          <p:val>
                                            <p:fltVal val="0"/>
                                          </p:val>
                                        </p:tav>
                                        <p:tav tm="100000">
                                          <p:val>
                                            <p:strVal val="#ppt_h"/>
                                          </p:val>
                                        </p:tav>
                                      </p:tavLst>
                                    </p:anim>
                                    <p:anim calcmode="lin" valueType="num">
                                      <p:cBhvr>
                                        <p:cTn id="27" dur="2000" fill="hold"/>
                                        <p:tgtEl>
                                          <p:spTgt spid="7"/>
                                        </p:tgtEl>
                                        <p:attrNameLst>
                                          <p:attrName>ppt_w</p:attrName>
                                        </p:attrNameLst>
                                      </p:cBhvr>
                                      <p:tavLst>
                                        <p:tav tm="0">
                                          <p:val>
                                            <p:fltVal val="0"/>
                                          </p:val>
                                        </p:tav>
                                        <p:tav tm="100000">
                                          <p:val>
                                            <p:strVal val="#ppt_w"/>
                                          </p:val>
                                        </p:tav>
                                      </p:tavLst>
                                    </p:anim>
                                  </p:childTnLst>
                                </p:cTn>
                              </p:par>
                            </p:childTnLst>
                          </p:cTn>
                        </p:par>
                        <p:par>
                          <p:cTn id="28" fill="hold">
                            <p:stCondLst>
                              <p:cond delay="6000"/>
                            </p:stCondLst>
                            <p:childTnLst>
                              <p:par>
                                <p:cTn id="29" presetID="41" presetClass="entr" presetSubtype="0" fill="hold" grpId="2" nodeType="afterEffect">
                                  <p:stCondLst>
                                    <p:cond delay="0"/>
                                  </p:stCondLst>
                                  <p:iterate type="lt">
                                    <p:tmPct val="10000"/>
                                  </p:iterate>
                                  <p:childTnLst>
                                    <p:set>
                                      <p:cBhvr>
                                        <p:cTn id="30" dur="1" fill="hold">
                                          <p:stCondLst>
                                            <p:cond delay="0"/>
                                          </p:stCondLst>
                                        </p:cTn>
                                        <p:tgtEl>
                                          <p:spTgt spid="6"/>
                                        </p:tgtEl>
                                        <p:attrNameLst>
                                          <p:attrName>style.visibility</p:attrName>
                                        </p:attrNameLst>
                                      </p:cBhvr>
                                      <p:to>
                                        <p:strVal val="visible"/>
                                      </p:to>
                                    </p:set>
                                    <p:anim calcmode="lin" valueType="num">
                                      <p:cBhvr>
                                        <p:cTn id="31" dur="10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2" dur="1000" fill="hold"/>
                                        <p:tgtEl>
                                          <p:spTgt spid="6"/>
                                        </p:tgtEl>
                                        <p:attrNameLst>
                                          <p:attrName>ppt_y</p:attrName>
                                        </p:attrNameLst>
                                      </p:cBhvr>
                                      <p:tavLst>
                                        <p:tav tm="0">
                                          <p:val>
                                            <p:strVal val="#ppt_y"/>
                                          </p:val>
                                        </p:tav>
                                        <p:tav tm="100000">
                                          <p:val>
                                            <p:strVal val="#ppt_y"/>
                                          </p:val>
                                        </p:tav>
                                      </p:tavLst>
                                    </p:anim>
                                    <p:anim calcmode="lin" valueType="num">
                                      <p:cBhvr>
                                        <p:cTn id="33" dur="10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4" dur="10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5" dur="100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6" grpId="1" animBg="1"/>
      <p:bldP spid="6" grpId="2"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dirty="0"/>
          </a:p>
        </p:txBody>
      </p:sp>
      <p:sp>
        <p:nvSpPr>
          <p:cNvPr id="3" name="Content Placeholder 2"/>
          <p:cNvSpPr>
            <a:spLocks noGrp="1"/>
          </p:cNvSpPr>
          <p:nvPr>
            <p:ph idx="1"/>
          </p:nvPr>
        </p:nvSpPr>
        <p:spPr>
          <a:xfrm>
            <a:off x="457200" y="642918"/>
            <a:ext cx="7239000" cy="5812818"/>
          </a:xfrm>
          <a:solidFill>
            <a:schemeClr val="accent1">
              <a:lumMod val="20000"/>
              <a:lumOff val="80000"/>
            </a:schemeClr>
          </a:solidFill>
        </p:spPr>
        <p:txBody>
          <a:bodyPr>
            <a:normAutofit lnSpcReduction="10000"/>
          </a:bodyPr>
          <a:lstStyle/>
          <a:p>
            <a:pPr algn="ctr">
              <a:buNone/>
            </a:pPr>
            <a:r>
              <a:rPr lang="en-ZA" sz="3600" dirty="0" smtClean="0">
                <a:solidFill>
                  <a:srgbClr val="00B050"/>
                </a:solidFill>
              </a:rPr>
              <a:t>Human beings are </a:t>
            </a:r>
            <a:r>
              <a:rPr lang="en-ZA" sz="3600" dirty="0" smtClean="0">
                <a:solidFill>
                  <a:srgbClr val="FF0000"/>
                </a:solidFill>
              </a:rPr>
              <a:t>conditioned</a:t>
            </a:r>
            <a:r>
              <a:rPr lang="en-ZA" sz="3600" dirty="0" smtClean="0">
                <a:solidFill>
                  <a:srgbClr val="00B050"/>
                </a:solidFill>
              </a:rPr>
              <a:t> from birth to follow authority figures and not to question their pronouncements.…</a:t>
            </a:r>
            <a:r>
              <a:rPr lang="en-ZA" sz="3600" dirty="0" smtClean="0">
                <a:solidFill>
                  <a:srgbClr val="FF0000"/>
                </a:solidFill>
              </a:rPr>
              <a:t>Most individuals reach adulthood in this conditioned form…</a:t>
            </a:r>
            <a:r>
              <a:rPr lang="en-ZA" sz="3600" dirty="0" smtClean="0">
                <a:solidFill>
                  <a:srgbClr val="00B050"/>
                </a:solidFill>
              </a:rPr>
              <a:t>.</a:t>
            </a:r>
            <a:r>
              <a:rPr lang="en-ZA" sz="3600" b="1" i="1" dirty="0" smtClean="0">
                <a:solidFill>
                  <a:srgbClr val="00B050"/>
                </a:solidFill>
              </a:rPr>
              <a:t>the results of such conditioning is the antithesis of scientific thinking and critical thinking.” </a:t>
            </a:r>
          </a:p>
          <a:p>
            <a:pPr>
              <a:buNone/>
            </a:pPr>
            <a:r>
              <a:rPr lang="en-ZA" sz="3600" dirty="0" smtClean="0">
                <a:solidFill>
                  <a:srgbClr val="00B050"/>
                </a:solidFill>
              </a:rPr>
              <a:t>(Schafersman, S.D. 1991:5)  </a:t>
            </a:r>
            <a:endParaRPr lang="en-ZA" sz="3600" dirty="0">
              <a:solidFill>
                <a:srgbClr val="00B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3">
                                            <p:bg/>
                                          </p:spTgt>
                                        </p:tgtEl>
                                        <p:attrNameLst>
                                          <p:attrName>style.visibility</p:attrName>
                                        </p:attrNameLst>
                                      </p:cBhvr>
                                      <p:to>
                                        <p:strVal val="visible"/>
                                      </p:to>
                                    </p:set>
                                    <p:anim calcmode="discrete" valueType="clr">
                                      <p:cBhvr override="childStyle">
                                        <p:cTn id="7" dur="500"/>
                                        <p:tgtEl>
                                          <p:spTgt spid="3">
                                            <p:bg/>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3">
                                            <p:bg/>
                                          </p:spTgt>
                                        </p:tgtEl>
                                        <p:attrNameLst>
                                          <p:attrName>fillcolor</p:attrName>
                                        </p:attrNameLst>
                                      </p:cBhvr>
                                      <p:tavLst>
                                        <p:tav tm="0">
                                          <p:val>
                                            <p:clrVal>
                                              <a:schemeClr val="accent2"/>
                                            </p:clrVal>
                                          </p:val>
                                        </p:tav>
                                        <p:tav tm="50000">
                                          <p:val>
                                            <p:clrVal>
                                              <a:schemeClr val="hlink"/>
                                            </p:clrVal>
                                          </p:val>
                                        </p:tav>
                                      </p:tavLst>
                                    </p:anim>
                                    <p:set>
                                      <p:cBhvr>
                                        <p:cTn id="9" dur="500"/>
                                        <p:tgtEl>
                                          <p:spTgt spid="3">
                                            <p:bg/>
                                          </p:spTgt>
                                        </p:tgtEl>
                                        <p:attrNameLst>
                                          <p:attrName>fill.type</p:attrName>
                                        </p:attrNameLst>
                                      </p:cBhvr>
                                      <p:to>
                                        <p:strVal val="solid"/>
                                      </p:to>
                                    </p:set>
                                  </p:childTnLst>
                                </p:cTn>
                              </p:par>
                            </p:childTnLst>
                          </p:cTn>
                        </p:par>
                        <p:par>
                          <p:cTn id="10" fill="hold">
                            <p:stCondLst>
                              <p:cond delay="500"/>
                            </p:stCondLst>
                            <p:childTnLst>
                              <p:par>
                                <p:cTn id="11" presetID="27" presetClass="entr" presetSubtype="0" fill="hold" grpId="0" nodeType="afterEffect">
                                  <p:stCondLst>
                                    <p:cond delay="0"/>
                                  </p:stCondLst>
                                  <p:iterate type="lt">
                                    <p:tmPct val="50000"/>
                                  </p:iterate>
                                  <p:childTnLst>
                                    <p:set>
                                      <p:cBhvr>
                                        <p:cTn id="12"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3" dur="50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50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15" dur="500"/>
                                        <p:tgtEl>
                                          <p:spTgt spid="3">
                                            <p:txEl>
                                              <p:pRg st="0" end="0"/>
                                            </p:txEl>
                                          </p:spTgt>
                                        </p:tgtEl>
                                        <p:attrNameLst>
                                          <p:attrName>fill.type</p:attrName>
                                        </p:attrNameLst>
                                      </p:cBhvr>
                                      <p:to>
                                        <p:strVal val="solid"/>
                                      </p:to>
                                    </p:set>
                                  </p:childTnLst>
                                </p:cTn>
                              </p:par>
                            </p:childTnLst>
                          </p:cTn>
                        </p:par>
                        <p:par>
                          <p:cTn id="16" fill="hold">
                            <p:stCondLst>
                              <p:cond delay="58500"/>
                            </p:stCondLst>
                            <p:childTnLst>
                              <p:par>
                                <p:cTn id="17" presetID="27" presetClass="entr" presetSubtype="0" fill="hold" grpId="0" nodeType="afterEffect">
                                  <p:stCondLst>
                                    <p:cond delay="0"/>
                                  </p:stCondLst>
                                  <p:iterate type="lt">
                                    <p:tmPct val="50000"/>
                                  </p:iterate>
                                  <p:childTnLst>
                                    <p:set>
                                      <p:cBhvr>
                                        <p:cTn id="18"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19" dur="50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50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21" dur="500"/>
                                        <p:tgtEl>
                                          <p:spTgt spid="3">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smtClean="0"/>
              <a:t>Heuristics – Habits of the heart, Mind and Body</a:t>
            </a:r>
            <a:endParaRPr lang="en-ZA" dirty="0"/>
          </a:p>
        </p:txBody>
      </p:sp>
      <p:sp>
        <p:nvSpPr>
          <p:cNvPr id="3" name="Content Placeholder 2"/>
          <p:cNvSpPr>
            <a:spLocks noGrp="1"/>
          </p:cNvSpPr>
          <p:nvPr>
            <p:ph idx="1"/>
          </p:nvPr>
        </p:nvSpPr>
        <p:spPr/>
        <p:txBody>
          <a:bodyPr>
            <a:normAutofit/>
          </a:bodyPr>
          <a:lstStyle/>
          <a:p>
            <a:pPr>
              <a:buNone/>
            </a:pPr>
            <a:r>
              <a:rPr lang="en-ZA" dirty="0" smtClean="0"/>
              <a:t>The “upside” of heuristics </a:t>
            </a:r>
          </a:p>
          <a:p>
            <a:pPr>
              <a:buNone/>
            </a:pPr>
            <a:endParaRPr lang="en-ZA" dirty="0" smtClean="0"/>
          </a:p>
          <a:p>
            <a:pPr>
              <a:buNone/>
            </a:pPr>
            <a:endParaRPr lang="en-ZA" dirty="0" smtClean="0"/>
          </a:p>
          <a:p>
            <a:pPr>
              <a:buNone/>
            </a:pPr>
            <a:endParaRPr lang="en-ZA" dirty="0" smtClean="0"/>
          </a:p>
          <a:p>
            <a:pPr>
              <a:buNone/>
            </a:pPr>
            <a:endParaRPr lang="en-ZA" dirty="0" smtClean="0"/>
          </a:p>
          <a:p>
            <a:pPr marL="0" indent="-514350">
              <a:buNone/>
            </a:pPr>
            <a:endParaRPr lang="en-ZA" sz="2000" dirty="0" smtClean="0"/>
          </a:p>
          <a:p>
            <a:pPr marL="0" indent="-514350">
              <a:buNone/>
            </a:pPr>
            <a:r>
              <a:rPr lang="en-ZA" sz="2000" dirty="0" smtClean="0"/>
              <a:t>Helpful habits that </a:t>
            </a:r>
            <a:r>
              <a:rPr lang="en-ZA" sz="2000" dirty="0" smtClean="0">
                <a:solidFill>
                  <a:srgbClr val="FF0000"/>
                </a:solidFill>
              </a:rPr>
              <a:t>enable us </a:t>
            </a:r>
            <a:r>
              <a:rPr lang="en-ZA" sz="2000" dirty="0" smtClean="0"/>
              <a:t>to unconsciously perform actions so that we can give our attention to other important tasks e.g. we change gears (unconsciously) while driving. What we consciously give our attention to is the road ahead and traffic around us. </a:t>
            </a:r>
          </a:p>
          <a:p>
            <a:pPr marL="514350" indent="-514350">
              <a:buAutoNum type="arabicPeriod"/>
            </a:pPr>
            <a:endParaRPr lang="en-ZA" dirty="0" smtClean="0"/>
          </a:p>
          <a:p>
            <a:pPr marL="514350" indent="-514350">
              <a:buAutoNum type="arabicPeriod"/>
            </a:pPr>
            <a:endParaRPr lang="en-ZA" dirty="0" smtClean="0"/>
          </a:p>
          <a:p>
            <a:endParaRPr lang="en-ZA" dirty="0" smtClean="0"/>
          </a:p>
          <a:p>
            <a:pPr marL="514350" indent="-514350">
              <a:buFont typeface="+mj-lt"/>
              <a:buAutoNum type="arabicPeriod"/>
            </a:pPr>
            <a:endParaRPr lang="en-ZA" dirty="0"/>
          </a:p>
        </p:txBody>
      </p:sp>
      <p:pic>
        <p:nvPicPr>
          <p:cNvPr id="1026" name="Picture 2" descr="C:\Users\jballam\AppData\Local\Microsoft\Windows\Temporary Internet Files\Content.IE5\GXOJB6MU\MPj04441900000[1].jpg"/>
          <p:cNvPicPr>
            <a:picLocks noChangeAspect="1" noChangeArrowheads="1"/>
          </p:cNvPicPr>
          <p:nvPr/>
        </p:nvPicPr>
        <p:blipFill>
          <a:blip r:embed="rId2" cstate="print"/>
          <a:srcRect/>
          <a:stretch>
            <a:fillRect/>
          </a:stretch>
        </p:blipFill>
        <p:spPr bwMode="auto">
          <a:xfrm>
            <a:off x="1857356" y="2214554"/>
            <a:ext cx="4500594" cy="192882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822944"/>
          </a:xfrm>
        </p:spPr>
        <p:txBody>
          <a:bodyPr>
            <a:normAutofit fontScale="90000"/>
          </a:bodyPr>
          <a:lstStyle/>
          <a:p>
            <a:r>
              <a:rPr lang="en-ZA" dirty="0" smtClean="0"/>
              <a:t/>
            </a:r>
            <a:br>
              <a:rPr lang="en-ZA" dirty="0" smtClean="0"/>
            </a:br>
            <a:r>
              <a:rPr lang="en-ZA" dirty="0" smtClean="0"/>
              <a:t/>
            </a:r>
            <a:br>
              <a:rPr lang="en-ZA" dirty="0" smtClean="0"/>
            </a:br>
            <a:r>
              <a:rPr lang="en-ZA" dirty="0" smtClean="0"/>
              <a:t/>
            </a:r>
            <a:br>
              <a:rPr lang="en-ZA" dirty="0" smtClean="0"/>
            </a:br>
            <a:r>
              <a:rPr lang="en-ZA" dirty="0" smtClean="0"/>
              <a:t>The “downside” of heuristics</a:t>
            </a:r>
            <a:br>
              <a:rPr lang="en-ZA" dirty="0" smtClean="0"/>
            </a:br>
            <a:endParaRPr lang="en-ZA" dirty="0"/>
          </a:p>
        </p:txBody>
      </p:sp>
      <p:sp>
        <p:nvSpPr>
          <p:cNvPr id="3" name="Content Placeholder 2"/>
          <p:cNvSpPr>
            <a:spLocks noGrp="1"/>
          </p:cNvSpPr>
          <p:nvPr>
            <p:ph idx="1"/>
          </p:nvPr>
        </p:nvSpPr>
        <p:spPr>
          <a:xfrm>
            <a:off x="457200" y="714356"/>
            <a:ext cx="7239000" cy="5741380"/>
          </a:xfrm>
        </p:spPr>
        <p:txBody>
          <a:bodyPr>
            <a:normAutofit/>
          </a:bodyPr>
          <a:lstStyle/>
          <a:p>
            <a:endParaRPr lang="en-ZA" dirty="0" smtClean="0"/>
          </a:p>
          <a:p>
            <a:endParaRPr lang="en-ZA" dirty="0" smtClean="0"/>
          </a:p>
          <a:p>
            <a:endParaRPr lang="en-ZA" dirty="0" smtClean="0"/>
          </a:p>
          <a:p>
            <a:endParaRPr lang="en-ZA" dirty="0" smtClean="0"/>
          </a:p>
          <a:p>
            <a:endParaRPr lang="en-ZA" sz="2200" dirty="0" smtClean="0"/>
          </a:p>
          <a:p>
            <a:endParaRPr lang="en-ZA" sz="2200" dirty="0" smtClean="0"/>
          </a:p>
          <a:p>
            <a:pPr marL="0">
              <a:buNone/>
            </a:pPr>
            <a:r>
              <a:rPr lang="en-ZA" sz="2200" dirty="0" smtClean="0"/>
              <a:t>Unconscious habits that </a:t>
            </a:r>
            <a:r>
              <a:rPr lang="en-ZA" sz="2200" dirty="0" smtClean="0">
                <a:solidFill>
                  <a:srgbClr val="FF0000"/>
                </a:solidFill>
              </a:rPr>
              <a:t>prevent us </a:t>
            </a:r>
            <a:r>
              <a:rPr lang="en-ZA" sz="2200" dirty="0" smtClean="0"/>
              <a:t>perceiving new information or developing more productive responses to situations. </a:t>
            </a:r>
            <a:endParaRPr lang="en-ZA" sz="2200" dirty="0" smtClean="0"/>
          </a:p>
          <a:p>
            <a:pPr marL="0">
              <a:buNone/>
            </a:pPr>
            <a:r>
              <a:rPr lang="en-ZA" sz="2200" dirty="0" smtClean="0"/>
              <a:t>(</a:t>
            </a:r>
            <a:r>
              <a:rPr lang="en-ZA" sz="2200" dirty="0" smtClean="0"/>
              <a:t>e.g. </a:t>
            </a:r>
            <a:r>
              <a:rPr lang="en-ZA" sz="2200" dirty="0" smtClean="0"/>
              <a:t>because our previous experience (school?) </a:t>
            </a:r>
            <a:r>
              <a:rPr lang="en-ZA" sz="2200" dirty="0" smtClean="0"/>
              <a:t>has taught </a:t>
            </a:r>
            <a:r>
              <a:rPr lang="en-ZA" sz="2200" dirty="0" smtClean="0"/>
              <a:t>that studying is not fun, we approach out studies assuming this will be the case and because we do this it becomes a self fulfilling prophecy) </a:t>
            </a:r>
            <a:endParaRPr lang="en-ZA" sz="2200" dirty="0"/>
          </a:p>
        </p:txBody>
      </p:sp>
      <p:pic>
        <p:nvPicPr>
          <p:cNvPr id="2050" name="Picture 2" descr="C:\Users\jballam\AppData\Local\Microsoft\Windows\Temporary Internet Files\Content.IE5\UECRMG8V\MPj04395240000[1].jpg"/>
          <p:cNvPicPr>
            <a:picLocks noChangeAspect="1" noChangeArrowheads="1"/>
          </p:cNvPicPr>
          <p:nvPr/>
        </p:nvPicPr>
        <p:blipFill>
          <a:blip r:embed="rId2" cstate="print"/>
          <a:srcRect/>
          <a:stretch>
            <a:fillRect/>
          </a:stretch>
        </p:blipFill>
        <p:spPr bwMode="auto">
          <a:xfrm>
            <a:off x="857224" y="1071546"/>
            <a:ext cx="6400800" cy="2065210"/>
          </a:xfrm>
          <a:prstGeom prst="rect">
            <a:avLst/>
          </a:prstGeom>
          <a:noFill/>
        </p:spPr>
      </p:pic>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6" end="6"/>
                                            </p:txEl>
                                          </p:spTgt>
                                        </p:tgtEl>
                                        <p:attrNameLst>
                                          <p:attrName>style.visibility</p:attrName>
                                        </p:attrNameLst>
                                      </p:cBhvr>
                                      <p:to>
                                        <p:strVal val="visible"/>
                                      </p:to>
                                    </p:set>
                                    <p:animEffect transition="in" filter="fade">
                                      <p:cBhvr>
                                        <p:cTn id="14" dur="2000"/>
                                        <p:tgtEl>
                                          <p:spTgt spid="3">
                                            <p:txEl>
                                              <p:pRg st="6" end="6"/>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Effect transition="in" filter="fade">
                                      <p:cBhvr>
                                        <p:cTn id="19"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339</TotalTime>
  <Words>801</Words>
  <Application>Microsoft Office PowerPoint</Application>
  <PresentationFormat>On-screen Show (4:3)</PresentationFormat>
  <Paragraphs>173</Paragraphs>
  <Slides>22</Slides>
  <Notes>1</Notes>
  <HiddenSlides>0</HiddenSlides>
  <MMClips>2</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Oriel</vt:lpstr>
      <vt:lpstr>Critical Reasoning </vt:lpstr>
      <vt:lpstr>Course materials</vt:lpstr>
      <vt:lpstr>Course Assessment Requirements</vt:lpstr>
      <vt:lpstr>Entrance to the Exam</vt:lpstr>
      <vt:lpstr>Course Overview</vt:lpstr>
      <vt:lpstr>The Socialisation Process</vt:lpstr>
      <vt:lpstr>Slide 7</vt:lpstr>
      <vt:lpstr>Heuristics – Habits of the heart, Mind and Body</vt:lpstr>
      <vt:lpstr>   The “downside” of heuristics </vt:lpstr>
      <vt:lpstr>For critical thinkers all knowledge is Dialogically constructed on the following assumptions</vt:lpstr>
      <vt:lpstr>The Big heuristics - The assumptions From which we construct knowledge</vt:lpstr>
      <vt:lpstr>Why it might be difficult to become  critically reflective</vt:lpstr>
      <vt:lpstr>Loosing my innocence?</vt:lpstr>
      <vt:lpstr>Becoming an OUTSIDER?</vt:lpstr>
      <vt:lpstr>Feeling insecure?</vt:lpstr>
      <vt:lpstr>What is critical reasoning? (SG:1-14 TB:1-7)</vt:lpstr>
      <vt:lpstr>Critical reasoning is……</vt:lpstr>
      <vt:lpstr>Thinking for yourself</vt:lpstr>
      <vt:lpstr>Thinking in an informed way</vt:lpstr>
      <vt:lpstr>Becoming critically self reflective</vt:lpstr>
      <vt:lpstr>Different from formal logic </vt:lpstr>
      <vt:lpstr>Thinking philosophically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Critical Reasoning</dc:title>
  <dc:creator>jballam</dc:creator>
  <cp:lastModifiedBy>jballam</cp:lastModifiedBy>
  <cp:revision>33</cp:revision>
  <dcterms:created xsi:type="dcterms:W3CDTF">2010-07-08T14:59:48Z</dcterms:created>
  <dcterms:modified xsi:type="dcterms:W3CDTF">2010-07-12T14:10:57Z</dcterms:modified>
</cp:coreProperties>
</file>